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317" r:id="rId2"/>
    <p:sldId id="318" r:id="rId3"/>
    <p:sldId id="319" r:id="rId4"/>
    <p:sldId id="320" r:id="rId5"/>
    <p:sldId id="321" r:id="rId6"/>
    <p:sldId id="323" r:id="rId7"/>
    <p:sldId id="322" r:id="rId8"/>
    <p:sldId id="324" r:id="rId9"/>
    <p:sldId id="343" r:id="rId10"/>
    <p:sldId id="325" r:id="rId11"/>
    <p:sldId id="326" r:id="rId12"/>
    <p:sldId id="341" r:id="rId13"/>
    <p:sldId id="327" r:id="rId14"/>
    <p:sldId id="332" r:id="rId15"/>
    <p:sldId id="333" r:id="rId16"/>
    <p:sldId id="334" r:id="rId17"/>
    <p:sldId id="336" r:id="rId18"/>
    <p:sldId id="335" r:id="rId19"/>
    <p:sldId id="293" r:id="rId20"/>
    <p:sldId id="339" r:id="rId21"/>
    <p:sldId id="328" r:id="rId22"/>
    <p:sldId id="329" r:id="rId23"/>
    <p:sldId id="331" r:id="rId24"/>
    <p:sldId id="330" r:id="rId25"/>
    <p:sldId id="337" r:id="rId26"/>
    <p:sldId id="338" r:id="rId27"/>
    <p:sldId id="358" r:id="rId28"/>
    <p:sldId id="342" r:id="rId29"/>
    <p:sldId id="340" r:id="rId30"/>
    <p:sldId id="344" r:id="rId31"/>
    <p:sldId id="345" r:id="rId32"/>
    <p:sldId id="346" r:id="rId33"/>
    <p:sldId id="347" r:id="rId34"/>
    <p:sldId id="348" r:id="rId35"/>
    <p:sldId id="349" r:id="rId36"/>
    <p:sldId id="350" r:id="rId37"/>
    <p:sldId id="351" r:id="rId38"/>
    <p:sldId id="352" r:id="rId39"/>
    <p:sldId id="353" r:id="rId40"/>
    <p:sldId id="354" r:id="rId41"/>
    <p:sldId id="355" r:id="rId42"/>
    <p:sldId id="356" r:id="rId43"/>
    <p:sldId id="357" r:id="rId44"/>
    <p:sldId id="359"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6D06"/>
    <a:srgbClr val="21217A"/>
    <a:srgbClr val="161673"/>
    <a:srgbClr val="5E9D57"/>
    <a:srgbClr val="D02BBF"/>
    <a:srgbClr val="DB7C16"/>
    <a:srgbClr val="E0165E"/>
    <a:srgbClr val="FF3300"/>
    <a:srgbClr val="3333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66" autoAdjust="0"/>
    <p:restoredTop sz="93275" autoAdjust="0"/>
  </p:normalViewPr>
  <p:slideViewPr>
    <p:cSldViewPr>
      <p:cViewPr varScale="1">
        <p:scale>
          <a:sx n="73" d="100"/>
          <a:sy n="73" d="100"/>
        </p:scale>
        <p:origin x="1158" y="-2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8037D7E6-AB1C-8DD0-DEBA-218876F2EED5}"/>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defRPr>
            </a:lvl1pPr>
          </a:lstStyle>
          <a:p>
            <a:pPr>
              <a:defRPr/>
            </a:pPr>
            <a:endParaRPr lang="en-US"/>
          </a:p>
        </p:txBody>
      </p:sp>
      <p:sp>
        <p:nvSpPr>
          <p:cNvPr id="68611" name="Rectangle 3">
            <a:extLst>
              <a:ext uri="{FF2B5EF4-FFF2-40B4-BE49-F238E27FC236}">
                <a16:creationId xmlns:a16="http://schemas.microsoft.com/office/drawing/2014/main" id="{51E51CA8-DB63-1EDF-92D0-498EDA5F57AD}"/>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defRPr>
            </a:lvl1pPr>
          </a:lstStyle>
          <a:p>
            <a:pPr>
              <a:defRPr/>
            </a:pPr>
            <a:endParaRPr lang="en-US"/>
          </a:p>
        </p:txBody>
      </p:sp>
      <p:sp>
        <p:nvSpPr>
          <p:cNvPr id="2052" name="Rectangle 4">
            <a:extLst>
              <a:ext uri="{FF2B5EF4-FFF2-40B4-BE49-F238E27FC236}">
                <a16:creationId xmlns:a16="http://schemas.microsoft.com/office/drawing/2014/main" id="{AC86E4F7-7309-41D2-9698-591F05F0432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3" name="Rectangle 5">
            <a:extLst>
              <a:ext uri="{FF2B5EF4-FFF2-40B4-BE49-F238E27FC236}">
                <a16:creationId xmlns:a16="http://schemas.microsoft.com/office/drawing/2014/main" id="{A0C52272-4774-709C-5985-40DD09D807B1}"/>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8614" name="Rectangle 6">
            <a:extLst>
              <a:ext uri="{FF2B5EF4-FFF2-40B4-BE49-F238E27FC236}">
                <a16:creationId xmlns:a16="http://schemas.microsoft.com/office/drawing/2014/main" id="{C55B5B51-9C4D-34C8-C370-B518FDA6E0BF}"/>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defRPr>
            </a:lvl1pPr>
          </a:lstStyle>
          <a:p>
            <a:pPr>
              <a:defRPr/>
            </a:pPr>
            <a:endParaRPr lang="en-US"/>
          </a:p>
        </p:txBody>
      </p:sp>
      <p:sp>
        <p:nvSpPr>
          <p:cNvPr id="68615" name="Rectangle 7">
            <a:extLst>
              <a:ext uri="{FF2B5EF4-FFF2-40B4-BE49-F238E27FC236}">
                <a16:creationId xmlns:a16="http://schemas.microsoft.com/office/drawing/2014/main" id="{B0AA126C-8F5F-AB70-12AA-97AF07EA58D7}"/>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78603FA-81CE-4F89-892D-AD4149517AC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864ADA2-709A-406C-9478-AD83E7573583}" type="slidenum">
              <a:rPr lang="en-US" altLang="en-US" smtClean="0"/>
              <a:pPr>
                <a:defRPr/>
              </a:pPr>
              <a:t>‹#›</a:t>
            </a:fld>
            <a:endParaRPr lang="en-US" alt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676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9D1C63A-26A5-4D31-B648-6DECA9C74B03}" type="slidenum">
              <a:rPr lang="en-US" altLang="en-US" smtClean="0"/>
              <a:pPr>
                <a:defRPr/>
              </a:pPr>
              <a:t>‹#›</a:t>
            </a:fld>
            <a:endParaRPr lang="en-US" altLang="en-US"/>
          </a:p>
        </p:txBody>
      </p:sp>
    </p:spTree>
    <p:extLst>
      <p:ext uri="{BB962C8B-B14F-4D97-AF65-F5344CB8AC3E}">
        <p14:creationId xmlns:p14="http://schemas.microsoft.com/office/powerpoint/2010/main" val="4181875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9F78BCE-9682-4DE1-A9C2-45DCECACE5EA}" type="slidenum">
              <a:rPr lang="en-US" altLang="en-US" smtClean="0"/>
              <a:pPr>
                <a:defRPr/>
              </a:pPr>
              <a:t>‹#›</a:t>
            </a:fld>
            <a:endParaRPr lang="en-US" altLang="en-US"/>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893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A0E89D1-44AD-4781-847F-36A6B5F6EFA5}" type="slidenum">
              <a:rPr lang="en-US" altLang="en-US" smtClean="0"/>
              <a:pPr>
                <a:defRPr/>
              </a:pPr>
              <a:t>‹#›</a:t>
            </a:fld>
            <a:endParaRPr lang="en-US" altLang="en-US"/>
          </a:p>
        </p:txBody>
      </p:sp>
    </p:spTree>
    <p:extLst>
      <p:ext uri="{BB962C8B-B14F-4D97-AF65-F5344CB8AC3E}">
        <p14:creationId xmlns:p14="http://schemas.microsoft.com/office/powerpoint/2010/main" val="2566593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1737269-11D9-4F57-9575-8A848660BCD6}" type="slidenum">
              <a:rPr lang="en-US" altLang="en-US" smtClean="0"/>
              <a:pPr>
                <a:defRPr/>
              </a:pPr>
              <a:t>‹#›</a:t>
            </a:fld>
            <a:endParaRPr lang="en-US" alt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67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D3FE440-2A81-4D8A-9216-CFD74887DF54}" type="slidenum">
              <a:rPr lang="en-US" altLang="en-US" smtClean="0"/>
              <a:pPr>
                <a:defRPr/>
              </a:pPr>
              <a:t>‹#›</a:t>
            </a:fld>
            <a:endParaRPr lang="en-US" altLang="en-US"/>
          </a:p>
        </p:txBody>
      </p:sp>
    </p:spTree>
    <p:extLst>
      <p:ext uri="{BB962C8B-B14F-4D97-AF65-F5344CB8AC3E}">
        <p14:creationId xmlns:p14="http://schemas.microsoft.com/office/powerpoint/2010/main" val="3287498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6533492B-C61E-44B7-9885-A137139353C3}" type="slidenum">
              <a:rPr lang="en-US" altLang="en-US" smtClean="0"/>
              <a:pPr>
                <a:defRPr/>
              </a:pPr>
              <a:t>‹#›</a:t>
            </a:fld>
            <a:endParaRPr lang="en-US" altLang="en-US"/>
          </a:p>
        </p:txBody>
      </p:sp>
    </p:spTree>
    <p:extLst>
      <p:ext uri="{BB962C8B-B14F-4D97-AF65-F5344CB8AC3E}">
        <p14:creationId xmlns:p14="http://schemas.microsoft.com/office/powerpoint/2010/main" val="2654597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C3353316-D1EB-4104-938F-8E591A348F03}" type="slidenum">
              <a:rPr lang="en-US" altLang="en-US" smtClean="0"/>
              <a:pPr>
                <a:defRPr/>
              </a:pPr>
              <a:t>‹#›</a:t>
            </a:fld>
            <a:endParaRPr lang="en-US" altLang="en-US"/>
          </a:p>
        </p:txBody>
      </p:sp>
    </p:spTree>
    <p:extLst>
      <p:ext uri="{BB962C8B-B14F-4D97-AF65-F5344CB8AC3E}">
        <p14:creationId xmlns:p14="http://schemas.microsoft.com/office/powerpoint/2010/main" val="3370523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BC2670F4-2C09-44AC-8790-FBBA747B726A}" type="slidenum">
              <a:rPr lang="en-US" altLang="en-US" smtClean="0"/>
              <a:pPr>
                <a:defRPr/>
              </a:pPr>
              <a:t>‹#›</a:t>
            </a:fld>
            <a:endParaRPr lang="en-US" altLang="en-US"/>
          </a:p>
        </p:txBody>
      </p:sp>
    </p:spTree>
    <p:extLst>
      <p:ext uri="{BB962C8B-B14F-4D97-AF65-F5344CB8AC3E}">
        <p14:creationId xmlns:p14="http://schemas.microsoft.com/office/powerpoint/2010/main" val="4051434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6461D0C-FD85-4808-8F19-9CFF80B9EE57}" type="slidenum">
              <a:rPr lang="en-US" altLang="en-US" smtClean="0"/>
              <a:pPr>
                <a:defRPr/>
              </a:pPr>
              <a:t>‹#›</a:t>
            </a:fld>
            <a:endParaRPr lang="en-US" altLang="en-US"/>
          </a:p>
        </p:txBody>
      </p:sp>
    </p:spTree>
    <p:extLst>
      <p:ext uri="{BB962C8B-B14F-4D97-AF65-F5344CB8AC3E}">
        <p14:creationId xmlns:p14="http://schemas.microsoft.com/office/powerpoint/2010/main" val="4290963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DD99222-23BD-44B1-B40F-4D5FCD95BC0A}" type="slidenum">
              <a:rPr lang="en-US" altLang="en-US" smtClean="0"/>
              <a:pPr>
                <a:defRPr/>
              </a:pPr>
              <a:t>‹#›</a:t>
            </a:fld>
            <a:endParaRPr lang="en-US" altLang="en-US"/>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399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defRPr/>
            </a:pPr>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a:defRPr/>
            </a:pPr>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defRPr/>
            </a:pPr>
            <a:fld id="{B940D57D-F553-495D-8620-E5F9523030A1}" type="slidenum">
              <a:rPr lang="en-US" altLang="en-US" smtClean="0"/>
              <a:pPr>
                <a:defRPr/>
              </a:pPr>
              <a:t>‹#›</a:t>
            </a:fld>
            <a:endParaRPr lang="en-US" altLang="en-US"/>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9398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48B6C83A-C987-8787-BC6C-E122C4071931}"/>
              </a:ext>
            </a:extLst>
          </p:cNvPr>
          <p:cNvSpPr>
            <a:spLocks noGrp="1" noChangeArrowheads="1"/>
          </p:cNvSpPr>
          <p:nvPr>
            <p:ph type="ctrTitle"/>
          </p:nvPr>
        </p:nvSpPr>
        <p:spPr>
          <a:xfrm>
            <a:off x="304800" y="4419600"/>
            <a:ext cx="5829300" cy="2362200"/>
          </a:xfrm>
        </p:spPr>
        <p:txBody>
          <a:bodyPr>
            <a:normAutofit fontScale="90000"/>
          </a:bodyPr>
          <a:lstStyle/>
          <a:p>
            <a:pPr algn="ctr"/>
            <a:r>
              <a:rPr lang="en-US" altLang="en-US" dirty="0"/>
              <a:t/>
            </a:r>
            <a:br>
              <a:rPr lang="en-US" altLang="en-US" dirty="0"/>
            </a:br>
            <a:r>
              <a:rPr lang="en-US" altLang="en-US" dirty="0"/>
              <a:t/>
            </a:r>
            <a:br>
              <a:rPr lang="en-US" altLang="en-US" dirty="0"/>
            </a:br>
            <a:r>
              <a:rPr lang="en-US" altLang="en-US" dirty="0"/>
              <a:t>CS443 - Data Structures &amp; Algorithms</a:t>
            </a:r>
            <a:br>
              <a:rPr lang="en-US" altLang="en-US" dirty="0"/>
            </a:br>
            <a:r>
              <a:rPr lang="en-US" altLang="en-US" dirty="0">
                <a:solidFill>
                  <a:srgbClr val="FF3300"/>
                </a:solidFill>
              </a:rPr>
              <a:t>Infix to Postfix, Prefix Conversion &amp; Evaluation</a:t>
            </a:r>
            <a:r>
              <a:rPr lang="en-US" altLang="en-US" dirty="0"/>
              <a:t/>
            </a:r>
            <a:br>
              <a:rPr lang="en-US" altLang="en-US" dirty="0"/>
            </a:br>
            <a:endParaRPr lang="en-US"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19AE4-5C0B-A6A4-4864-50425EC71310}"/>
              </a:ext>
            </a:extLst>
          </p:cNvPr>
          <p:cNvSpPr>
            <a:spLocks noGrp="1"/>
          </p:cNvSpPr>
          <p:nvPr>
            <p:ph type="title"/>
          </p:nvPr>
        </p:nvSpPr>
        <p:spPr>
          <a:xfrm>
            <a:off x="609600" y="990600"/>
            <a:ext cx="7772400" cy="1143000"/>
          </a:xfrm>
        </p:spPr>
        <p:txBody>
          <a:bodyPr>
            <a:normAutofit fontScale="90000"/>
          </a:bodyPr>
          <a:lstStyle/>
          <a:p>
            <a:r>
              <a:rPr lang="en-US" b="0" i="0" dirty="0">
                <a:solidFill>
                  <a:srgbClr val="3333CC"/>
                </a:solidFill>
                <a:effectLst/>
              </a:rPr>
              <a:t>Problem with Infix notation</a:t>
            </a:r>
            <a:br>
              <a:rPr lang="en-US" b="0" i="0" dirty="0">
                <a:solidFill>
                  <a:srgbClr val="3333CC"/>
                </a:solidFill>
                <a:effectLst/>
              </a:rPr>
            </a:br>
            <a:endParaRPr lang="en-US" dirty="0">
              <a:solidFill>
                <a:srgbClr val="3333CC"/>
              </a:solidFill>
            </a:endParaRPr>
          </a:p>
        </p:txBody>
      </p:sp>
      <p:sp>
        <p:nvSpPr>
          <p:cNvPr id="3" name="Content Placeholder 2">
            <a:extLst>
              <a:ext uri="{FF2B5EF4-FFF2-40B4-BE49-F238E27FC236}">
                <a16:creationId xmlns:a16="http://schemas.microsoft.com/office/drawing/2014/main" id="{D76FA04E-1566-457B-5002-96F8D4164685}"/>
              </a:ext>
            </a:extLst>
          </p:cNvPr>
          <p:cNvSpPr>
            <a:spLocks noGrp="1"/>
          </p:cNvSpPr>
          <p:nvPr>
            <p:ph idx="1"/>
          </p:nvPr>
        </p:nvSpPr>
        <p:spPr>
          <a:xfrm>
            <a:off x="529727" y="2209800"/>
            <a:ext cx="8069855" cy="4343400"/>
          </a:xfrm>
        </p:spPr>
        <p:txBody>
          <a:bodyPr>
            <a:normAutofit fontScale="92500" lnSpcReduction="10000"/>
          </a:bodyPr>
          <a:lstStyle/>
          <a:p>
            <a:pPr marL="341313" indent="-231775" algn="just">
              <a:buFont typeface="Wingdings" panose="05000000000000000000" pitchFamily="2" charset="2"/>
              <a:buChar char="§"/>
            </a:pPr>
            <a:r>
              <a:rPr lang="en-US" sz="2400" b="0" i="0" dirty="0">
                <a:solidFill>
                  <a:srgbClr val="333333"/>
                </a:solidFill>
                <a:effectLst/>
              </a:rPr>
              <a:t>To evaluate the infix expression, we should know about the </a:t>
            </a:r>
            <a:r>
              <a:rPr lang="en-US" sz="2400" b="1" i="0" dirty="0">
                <a:solidFill>
                  <a:srgbClr val="333333"/>
                </a:solidFill>
                <a:effectLst/>
              </a:rPr>
              <a:t>operator precedence</a:t>
            </a:r>
            <a:r>
              <a:rPr lang="en-US" sz="2400" b="0" i="0" dirty="0">
                <a:solidFill>
                  <a:srgbClr val="333333"/>
                </a:solidFill>
                <a:effectLst/>
              </a:rPr>
              <a:t> rules, and if the operators have the same precedence, then we should follow the </a:t>
            </a:r>
            <a:r>
              <a:rPr lang="en-US" sz="2400" b="1" i="0" dirty="0">
                <a:solidFill>
                  <a:srgbClr val="333333"/>
                </a:solidFill>
                <a:effectLst/>
              </a:rPr>
              <a:t>associativity</a:t>
            </a:r>
            <a:r>
              <a:rPr lang="en-US" sz="2400" b="0" i="0" dirty="0">
                <a:solidFill>
                  <a:srgbClr val="333333"/>
                </a:solidFill>
                <a:effectLst/>
              </a:rPr>
              <a:t> rules. </a:t>
            </a:r>
          </a:p>
          <a:p>
            <a:pPr marL="341313" indent="-231775" algn="just">
              <a:buFont typeface="Wingdings" panose="05000000000000000000" pitchFamily="2" charset="2"/>
              <a:buChar char="§"/>
            </a:pPr>
            <a:endParaRPr lang="en-US" sz="2400" dirty="0">
              <a:solidFill>
                <a:srgbClr val="333333"/>
              </a:solidFill>
            </a:endParaRPr>
          </a:p>
          <a:p>
            <a:pPr marL="341313" indent="-231775" algn="just">
              <a:buFont typeface="Wingdings" panose="05000000000000000000" pitchFamily="2" charset="2"/>
              <a:buChar char="§"/>
            </a:pPr>
            <a:r>
              <a:rPr lang="en-US" sz="2400" b="0" i="0" dirty="0">
                <a:solidFill>
                  <a:srgbClr val="333333"/>
                </a:solidFill>
                <a:effectLst/>
              </a:rPr>
              <a:t>The use of parenthesis is very important in infix notation to control the order in which the operation to be performed. Parenthesis improves the readability of the expression. </a:t>
            </a:r>
          </a:p>
          <a:p>
            <a:pPr marL="341313" indent="-231775" algn="just">
              <a:buFont typeface="Wingdings" panose="05000000000000000000" pitchFamily="2" charset="2"/>
              <a:buChar char="§"/>
            </a:pPr>
            <a:endParaRPr lang="en-US" sz="2400" dirty="0">
              <a:solidFill>
                <a:srgbClr val="333333"/>
              </a:solidFill>
            </a:endParaRPr>
          </a:p>
          <a:p>
            <a:pPr marL="341313" indent="-231775" algn="just">
              <a:buFont typeface="Wingdings" panose="05000000000000000000" pitchFamily="2" charset="2"/>
              <a:buChar char="§"/>
            </a:pPr>
            <a:r>
              <a:rPr lang="en-US" sz="2400" b="0" i="0" dirty="0">
                <a:solidFill>
                  <a:srgbClr val="333333"/>
                </a:solidFill>
                <a:effectLst/>
              </a:rPr>
              <a:t>An infix expression is the most common way of writing expression, but it is not easy to parse and evaluate the infix expression without ambiguity. </a:t>
            </a:r>
          </a:p>
          <a:p>
            <a:pPr marL="341313" indent="-231775" algn="just">
              <a:buFont typeface="Wingdings" panose="05000000000000000000" pitchFamily="2" charset="2"/>
              <a:buChar char="§"/>
            </a:pPr>
            <a:endParaRPr lang="en-US" sz="2400" dirty="0">
              <a:solidFill>
                <a:srgbClr val="333333"/>
              </a:solidFill>
            </a:endParaRPr>
          </a:p>
        </p:txBody>
      </p:sp>
    </p:spTree>
    <p:extLst>
      <p:ext uri="{BB962C8B-B14F-4D97-AF65-F5344CB8AC3E}">
        <p14:creationId xmlns:p14="http://schemas.microsoft.com/office/powerpoint/2010/main" val="460775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19AE4-5C0B-A6A4-4864-50425EC71310}"/>
              </a:ext>
            </a:extLst>
          </p:cNvPr>
          <p:cNvSpPr>
            <a:spLocks noGrp="1"/>
          </p:cNvSpPr>
          <p:nvPr>
            <p:ph type="title"/>
          </p:nvPr>
        </p:nvSpPr>
        <p:spPr>
          <a:xfrm>
            <a:off x="640814" y="990600"/>
            <a:ext cx="7772400" cy="1143000"/>
          </a:xfrm>
        </p:spPr>
        <p:txBody>
          <a:bodyPr>
            <a:normAutofit fontScale="90000"/>
          </a:bodyPr>
          <a:lstStyle/>
          <a:p>
            <a:r>
              <a:rPr lang="en-US" b="0" i="0" dirty="0">
                <a:solidFill>
                  <a:srgbClr val="3333CC"/>
                </a:solidFill>
                <a:effectLst/>
              </a:rPr>
              <a:t>Problem with Infix notation</a:t>
            </a:r>
            <a:br>
              <a:rPr lang="en-US" b="0" i="0" dirty="0">
                <a:solidFill>
                  <a:srgbClr val="3333CC"/>
                </a:solidFill>
                <a:effectLst/>
              </a:rPr>
            </a:br>
            <a:endParaRPr lang="en-US" dirty="0">
              <a:solidFill>
                <a:srgbClr val="3333CC"/>
              </a:solidFill>
            </a:endParaRPr>
          </a:p>
        </p:txBody>
      </p:sp>
      <p:sp>
        <p:nvSpPr>
          <p:cNvPr id="3" name="Content Placeholder 2">
            <a:extLst>
              <a:ext uri="{FF2B5EF4-FFF2-40B4-BE49-F238E27FC236}">
                <a16:creationId xmlns:a16="http://schemas.microsoft.com/office/drawing/2014/main" id="{D76FA04E-1566-457B-5002-96F8D4164685}"/>
              </a:ext>
            </a:extLst>
          </p:cNvPr>
          <p:cNvSpPr>
            <a:spLocks noGrp="1"/>
          </p:cNvSpPr>
          <p:nvPr>
            <p:ph idx="1"/>
          </p:nvPr>
        </p:nvSpPr>
        <p:spPr>
          <a:xfrm>
            <a:off x="640814" y="2133600"/>
            <a:ext cx="7772400" cy="4876800"/>
          </a:xfrm>
        </p:spPr>
        <p:txBody>
          <a:bodyPr/>
          <a:lstStyle/>
          <a:p>
            <a:pPr marL="396875" indent="-396875" algn="just">
              <a:buFont typeface="Wingdings" panose="05000000000000000000" pitchFamily="2" charset="2"/>
              <a:buChar char="§"/>
            </a:pPr>
            <a:r>
              <a:rPr lang="en-US" sz="2400" b="0" i="0" dirty="0">
                <a:solidFill>
                  <a:srgbClr val="333333"/>
                </a:solidFill>
                <a:effectLst/>
              </a:rPr>
              <a:t>So, mathematicians and logicians studied this problem and discovered two other ways of writing expressions which are </a:t>
            </a:r>
            <a:r>
              <a:rPr lang="en-US" sz="2400" b="1" i="0" dirty="0">
                <a:solidFill>
                  <a:srgbClr val="3333CC"/>
                </a:solidFill>
                <a:effectLst/>
              </a:rPr>
              <a:t>prefix</a:t>
            </a:r>
            <a:r>
              <a:rPr lang="en-US" sz="2400" b="0" i="0" dirty="0">
                <a:solidFill>
                  <a:srgbClr val="333333"/>
                </a:solidFill>
                <a:effectLst/>
              </a:rPr>
              <a:t> and </a:t>
            </a:r>
            <a:r>
              <a:rPr lang="en-US" sz="2400" b="1" i="0" dirty="0">
                <a:solidFill>
                  <a:srgbClr val="3333CC"/>
                </a:solidFill>
                <a:effectLst/>
              </a:rPr>
              <a:t>postfix</a:t>
            </a:r>
            <a:r>
              <a:rPr lang="en-US" sz="2400" b="0" i="0" dirty="0">
                <a:solidFill>
                  <a:srgbClr val="333333"/>
                </a:solidFill>
                <a:effectLst/>
              </a:rPr>
              <a:t>. </a:t>
            </a:r>
          </a:p>
          <a:p>
            <a:pPr marL="396875" indent="-396875" algn="just">
              <a:buFont typeface="Wingdings" panose="05000000000000000000" pitchFamily="2" charset="2"/>
              <a:buChar char="§"/>
            </a:pPr>
            <a:endParaRPr lang="en-US" sz="2400" dirty="0">
              <a:solidFill>
                <a:srgbClr val="333333"/>
              </a:solidFill>
            </a:endParaRPr>
          </a:p>
          <a:p>
            <a:pPr marL="396875" indent="-396875" algn="just">
              <a:buFont typeface="Wingdings" panose="05000000000000000000" pitchFamily="2" charset="2"/>
              <a:buChar char="§"/>
            </a:pPr>
            <a:r>
              <a:rPr lang="en-US" sz="2400" b="0" i="0" dirty="0">
                <a:solidFill>
                  <a:srgbClr val="333333"/>
                </a:solidFill>
                <a:effectLst/>
              </a:rPr>
              <a:t>Both expressions do not require any parenthesis and can be parsed without ambiguity. </a:t>
            </a:r>
          </a:p>
          <a:p>
            <a:pPr marL="396875" indent="-396875" algn="just">
              <a:buFont typeface="Wingdings" panose="05000000000000000000" pitchFamily="2" charset="2"/>
              <a:buChar char="§"/>
            </a:pPr>
            <a:endParaRPr lang="en-US" sz="2400" dirty="0">
              <a:solidFill>
                <a:srgbClr val="333333"/>
              </a:solidFill>
            </a:endParaRPr>
          </a:p>
          <a:p>
            <a:pPr marL="396875" indent="-396875" algn="just">
              <a:buFont typeface="Wingdings" panose="05000000000000000000" pitchFamily="2" charset="2"/>
              <a:buChar char="§"/>
            </a:pPr>
            <a:r>
              <a:rPr lang="en-US" sz="2400" b="0" i="0" dirty="0">
                <a:solidFill>
                  <a:srgbClr val="333333"/>
                </a:solidFill>
                <a:effectLst/>
              </a:rPr>
              <a:t>It does not require operator precedence and associativity rules.</a:t>
            </a:r>
            <a:endParaRPr lang="en-US" sz="2400" dirty="0"/>
          </a:p>
        </p:txBody>
      </p:sp>
    </p:spTree>
    <p:extLst>
      <p:ext uri="{BB962C8B-B14F-4D97-AF65-F5344CB8AC3E}">
        <p14:creationId xmlns:p14="http://schemas.microsoft.com/office/powerpoint/2010/main" val="3763112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a:hlinkClick r:id="" action="ppaction://media"/>
            <a:extLst>
              <a:ext uri="{FF2B5EF4-FFF2-40B4-BE49-F238E27FC236}">
                <a16:creationId xmlns:a16="http://schemas.microsoft.com/office/drawing/2014/main" id="{AFF05C5B-AB0D-9EAE-8852-7F2DA47470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
        <p:nvSpPr>
          <p:cNvPr id="4" name="Title 3">
            <a:extLst>
              <a:ext uri="{FF2B5EF4-FFF2-40B4-BE49-F238E27FC236}">
                <a16:creationId xmlns:a16="http://schemas.microsoft.com/office/drawing/2014/main" id="{45867283-2B4D-1343-D9B7-ABF2377AB8C1}"/>
              </a:ext>
            </a:extLst>
          </p:cNvPr>
          <p:cNvSpPr>
            <a:spLocks noGrp="1"/>
          </p:cNvSpPr>
          <p:nvPr>
            <p:ph type="title"/>
          </p:nvPr>
        </p:nvSpPr>
        <p:spPr>
          <a:xfrm>
            <a:off x="1524000" y="3048000"/>
            <a:ext cx="6096000" cy="1143000"/>
          </a:xfrm>
          <a:solidFill>
            <a:srgbClr val="72E2DF"/>
          </a:solidFill>
        </p:spPr>
        <p:txBody>
          <a:bodyPr/>
          <a:lstStyle/>
          <a:p>
            <a:pPr algn="ctr"/>
            <a:r>
              <a:rPr lang="en-US" b="1" dirty="0">
                <a:solidFill>
                  <a:schemeClr val="tx1"/>
                </a:solidFill>
              </a:rPr>
              <a:t>Postfix Expressions</a:t>
            </a:r>
          </a:p>
        </p:txBody>
      </p:sp>
    </p:spTree>
    <p:extLst>
      <p:ext uri="{BB962C8B-B14F-4D97-AF65-F5344CB8AC3E}">
        <p14:creationId xmlns:p14="http://schemas.microsoft.com/office/powerpoint/2010/main" val="418732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180A-4A91-5CCF-AE39-DFC973D5A8C7}"/>
              </a:ext>
            </a:extLst>
          </p:cNvPr>
          <p:cNvSpPr>
            <a:spLocks noGrp="1"/>
          </p:cNvSpPr>
          <p:nvPr>
            <p:ph type="title"/>
          </p:nvPr>
        </p:nvSpPr>
        <p:spPr>
          <a:xfrm>
            <a:off x="651831" y="990600"/>
            <a:ext cx="7772400" cy="1143000"/>
          </a:xfrm>
        </p:spPr>
        <p:txBody>
          <a:bodyPr>
            <a:normAutofit fontScale="90000"/>
          </a:bodyPr>
          <a:lstStyle/>
          <a:p>
            <a:r>
              <a:rPr lang="en-US" b="0" i="0" dirty="0">
                <a:solidFill>
                  <a:srgbClr val="3333CC"/>
                </a:solidFill>
                <a:effectLst/>
              </a:rPr>
              <a:t>Postfix Expression</a:t>
            </a:r>
            <a:br>
              <a:rPr lang="en-US" b="0" i="0" dirty="0">
                <a:solidFill>
                  <a:srgbClr val="3333CC"/>
                </a:solidFill>
                <a:effectLst/>
              </a:rPr>
            </a:br>
            <a:endParaRPr lang="en-US" dirty="0">
              <a:solidFill>
                <a:srgbClr val="3333CC"/>
              </a:solidFill>
            </a:endParaRPr>
          </a:p>
        </p:txBody>
      </p:sp>
      <p:sp>
        <p:nvSpPr>
          <p:cNvPr id="3" name="Content Placeholder 2">
            <a:extLst>
              <a:ext uri="{FF2B5EF4-FFF2-40B4-BE49-F238E27FC236}">
                <a16:creationId xmlns:a16="http://schemas.microsoft.com/office/drawing/2014/main" id="{4AF671BA-C989-38B3-F07B-26DE5FC022D5}"/>
              </a:ext>
            </a:extLst>
          </p:cNvPr>
          <p:cNvSpPr>
            <a:spLocks noGrp="1"/>
          </p:cNvSpPr>
          <p:nvPr>
            <p:ph idx="1"/>
          </p:nvPr>
        </p:nvSpPr>
        <p:spPr>
          <a:xfrm>
            <a:off x="685800" y="1905000"/>
            <a:ext cx="8229600" cy="4953000"/>
          </a:xfrm>
        </p:spPr>
        <p:txBody>
          <a:bodyPr>
            <a:normAutofit lnSpcReduction="10000"/>
          </a:bodyPr>
          <a:lstStyle/>
          <a:p>
            <a:pPr algn="just"/>
            <a:r>
              <a:rPr lang="en-US" sz="1800" b="0" i="0" dirty="0">
                <a:solidFill>
                  <a:srgbClr val="333333"/>
                </a:solidFill>
                <a:effectLst/>
              </a:rPr>
              <a:t>The postfix expression is an expression in which the operator is written after the operands. For example, the postfix expression of infix notation  </a:t>
            </a:r>
            <a:r>
              <a:rPr lang="en-US" sz="1800" b="1" i="0" dirty="0">
                <a:solidFill>
                  <a:srgbClr val="3333CC"/>
                </a:solidFill>
                <a:effectLst/>
              </a:rPr>
              <a:t>(2+3)</a:t>
            </a:r>
            <a:r>
              <a:rPr lang="en-US" sz="1800" b="0" i="0" dirty="0">
                <a:solidFill>
                  <a:srgbClr val="333333"/>
                </a:solidFill>
                <a:effectLst/>
              </a:rPr>
              <a:t> can be written as </a:t>
            </a:r>
            <a:r>
              <a:rPr lang="en-US" sz="1800" b="1" i="0" dirty="0">
                <a:solidFill>
                  <a:srgbClr val="3333CC"/>
                </a:solidFill>
                <a:effectLst/>
              </a:rPr>
              <a:t>23+</a:t>
            </a:r>
            <a:r>
              <a:rPr lang="en-US" sz="1800" b="0" i="0" dirty="0">
                <a:solidFill>
                  <a:srgbClr val="333333"/>
                </a:solidFill>
                <a:effectLst/>
              </a:rPr>
              <a:t>. It is also known as </a:t>
            </a:r>
            <a:r>
              <a:rPr lang="en-US" sz="1800" b="1" i="0" dirty="0">
                <a:solidFill>
                  <a:srgbClr val="3333CC"/>
                </a:solidFill>
                <a:effectLst/>
              </a:rPr>
              <a:t>Reverse Polish Notation.</a:t>
            </a:r>
            <a:endParaRPr lang="en-US" sz="1800" dirty="0">
              <a:solidFill>
                <a:srgbClr val="333333"/>
              </a:solidFill>
            </a:endParaRPr>
          </a:p>
          <a:p>
            <a:pPr marL="0" indent="0" algn="just">
              <a:buNone/>
            </a:pPr>
            <a:r>
              <a:rPr lang="en-US" sz="1800" b="1" i="0" dirty="0">
                <a:solidFill>
                  <a:srgbClr val="333333"/>
                </a:solidFill>
                <a:effectLst/>
              </a:rPr>
              <a:t>Syntax of postfix notation is given below:</a:t>
            </a:r>
            <a:endParaRPr lang="en-US" sz="1800" b="0" i="0" dirty="0">
              <a:solidFill>
                <a:srgbClr val="333333"/>
              </a:solidFill>
              <a:effectLst/>
            </a:endParaRPr>
          </a:p>
          <a:p>
            <a:pPr marL="0" indent="0" algn="just">
              <a:buNone/>
            </a:pPr>
            <a:endParaRPr lang="en-US" sz="1800" b="1" i="0" dirty="0">
              <a:solidFill>
                <a:srgbClr val="333333"/>
              </a:solidFill>
              <a:effectLst/>
            </a:endParaRPr>
          </a:p>
          <a:p>
            <a:pPr marL="0" indent="0" algn="ctr">
              <a:buNone/>
            </a:pPr>
            <a:r>
              <a:rPr lang="en-US" sz="1800" b="1" i="0" dirty="0">
                <a:solidFill>
                  <a:srgbClr val="333333"/>
                </a:solidFill>
                <a:effectLst/>
              </a:rPr>
              <a:t>&lt;operand&gt; &lt;operand&gt; &lt;operator&gt; </a:t>
            </a:r>
          </a:p>
          <a:p>
            <a:pPr marL="0" indent="0" algn="just">
              <a:buNone/>
            </a:pPr>
            <a:endParaRPr lang="en-US" sz="1800" dirty="0">
              <a:solidFill>
                <a:srgbClr val="333333"/>
              </a:solidFill>
            </a:endParaRPr>
          </a:p>
          <a:p>
            <a:pPr marL="0" indent="0" algn="just">
              <a:buNone/>
            </a:pPr>
            <a:r>
              <a:rPr lang="en-US" sz="1800" b="1" dirty="0">
                <a:solidFill>
                  <a:srgbClr val="FF3300"/>
                </a:solidFill>
              </a:rPr>
              <a:t>Some key points regarding the postfix expression are:</a:t>
            </a:r>
            <a:endParaRPr lang="en-US" sz="1800" dirty="0">
              <a:solidFill>
                <a:srgbClr val="333333"/>
              </a:solidFill>
            </a:endParaRPr>
          </a:p>
          <a:p>
            <a:pPr marL="231775" indent="-231775" algn="just">
              <a:buFont typeface="Arial" panose="020B0604020202020204" pitchFamily="34" charset="0"/>
              <a:buChar char="•"/>
            </a:pPr>
            <a:r>
              <a:rPr lang="en-US" sz="1800" dirty="0">
                <a:solidFill>
                  <a:srgbClr val="333333"/>
                </a:solidFill>
              </a:rPr>
              <a:t>In postfix expression, operations are performed in the order in which they have written from left to right.</a:t>
            </a:r>
          </a:p>
          <a:p>
            <a:pPr marL="231775" indent="-231775" algn="just">
              <a:buFont typeface="Arial" panose="020B0604020202020204" pitchFamily="34" charset="0"/>
              <a:buChar char="•"/>
            </a:pPr>
            <a:r>
              <a:rPr lang="en-US" sz="1800" dirty="0">
                <a:solidFill>
                  <a:srgbClr val="333333"/>
                </a:solidFill>
              </a:rPr>
              <a:t>It does not any require any parenthesis.</a:t>
            </a:r>
          </a:p>
          <a:p>
            <a:pPr marL="231775" indent="-231775" algn="just">
              <a:buFont typeface="Arial" panose="020B0604020202020204" pitchFamily="34" charset="0"/>
              <a:buChar char="•"/>
            </a:pPr>
            <a:r>
              <a:rPr lang="en-US" sz="1800" dirty="0">
                <a:solidFill>
                  <a:srgbClr val="333333"/>
                </a:solidFill>
              </a:rPr>
              <a:t>We do not need to apply operator precedence rules and associativity rules.</a:t>
            </a:r>
          </a:p>
          <a:p>
            <a:pPr algn="just"/>
            <a:endParaRPr lang="en-US" sz="1800" dirty="0"/>
          </a:p>
        </p:txBody>
      </p:sp>
    </p:spTree>
    <p:extLst>
      <p:ext uri="{BB962C8B-B14F-4D97-AF65-F5344CB8AC3E}">
        <p14:creationId xmlns:p14="http://schemas.microsoft.com/office/powerpoint/2010/main" val="3015447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3CED-1CAD-AD2A-F674-A404F5FB0DD9}"/>
              </a:ext>
            </a:extLst>
          </p:cNvPr>
          <p:cNvSpPr>
            <a:spLocks noGrp="1"/>
          </p:cNvSpPr>
          <p:nvPr>
            <p:ph type="title"/>
          </p:nvPr>
        </p:nvSpPr>
        <p:spPr>
          <a:xfrm>
            <a:off x="566451" y="914400"/>
            <a:ext cx="7290054" cy="1499616"/>
          </a:xfrm>
        </p:spPr>
        <p:txBody>
          <a:bodyPr>
            <a:normAutofit fontScale="90000"/>
          </a:bodyPr>
          <a:lstStyle/>
          <a:p>
            <a:r>
              <a:rPr lang="en-US" b="0" i="0" dirty="0">
                <a:solidFill>
                  <a:srgbClr val="3333CC"/>
                </a:solidFill>
                <a:effectLst/>
              </a:rPr>
              <a:t>Conversion of Infix to Postfix</a:t>
            </a:r>
            <a:br>
              <a:rPr lang="en-US" b="0" i="0" dirty="0">
                <a:solidFill>
                  <a:srgbClr val="3333CC"/>
                </a:solidFill>
                <a:effectLst/>
              </a:rPr>
            </a:br>
            <a:endParaRPr lang="en-US" dirty="0">
              <a:solidFill>
                <a:srgbClr val="3333CC"/>
              </a:solidFill>
            </a:endParaRPr>
          </a:p>
        </p:txBody>
      </p:sp>
      <p:sp>
        <p:nvSpPr>
          <p:cNvPr id="3" name="Content Placeholder 2">
            <a:extLst>
              <a:ext uri="{FF2B5EF4-FFF2-40B4-BE49-F238E27FC236}">
                <a16:creationId xmlns:a16="http://schemas.microsoft.com/office/drawing/2014/main" id="{10D3E341-8831-BAA8-8B27-92EF493B58CF}"/>
              </a:ext>
            </a:extLst>
          </p:cNvPr>
          <p:cNvSpPr>
            <a:spLocks noGrp="1"/>
          </p:cNvSpPr>
          <p:nvPr>
            <p:ph idx="1"/>
          </p:nvPr>
        </p:nvSpPr>
        <p:spPr>
          <a:xfrm>
            <a:off x="533400" y="1981200"/>
            <a:ext cx="8305800" cy="4724400"/>
          </a:xfrm>
        </p:spPr>
        <p:txBody>
          <a:bodyPr>
            <a:normAutofit fontScale="85000" lnSpcReduction="10000"/>
          </a:bodyPr>
          <a:lstStyle/>
          <a:p>
            <a:pPr marL="0" indent="0" algn="just">
              <a:buNone/>
            </a:pPr>
            <a:r>
              <a:rPr lang="en-US" sz="1800" b="0" i="0" dirty="0">
                <a:solidFill>
                  <a:srgbClr val="333333"/>
                </a:solidFill>
                <a:effectLst/>
              </a:rPr>
              <a:t>Here, we will use the stack data structure for the conversion of infix expression to prefix expression. Whenever an operator will encounter, we push operator into the stack. If we encounter an operand, then we append the operand to the expression.</a:t>
            </a:r>
          </a:p>
          <a:p>
            <a:pPr algn="just"/>
            <a:endParaRPr lang="en-US" sz="1800" dirty="0">
              <a:solidFill>
                <a:srgbClr val="333333"/>
              </a:solidFill>
            </a:endParaRPr>
          </a:p>
          <a:p>
            <a:pPr marL="0" indent="0" algn="just">
              <a:buNone/>
            </a:pPr>
            <a:r>
              <a:rPr lang="en-US" sz="1800" b="1" i="0" dirty="0">
                <a:solidFill>
                  <a:srgbClr val="FF3300"/>
                </a:solidFill>
                <a:effectLst/>
              </a:rPr>
              <a:t>Rules for the conversion from infix to postfix expression</a:t>
            </a:r>
          </a:p>
          <a:p>
            <a:pPr marL="0" indent="0" algn="just">
              <a:buNone/>
            </a:pPr>
            <a:endParaRPr lang="en-US" sz="1800" b="1" dirty="0">
              <a:solidFill>
                <a:srgbClr val="FF3300"/>
              </a:solidFill>
            </a:endParaRPr>
          </a:p>
          <a:p>
            <a:pPr marL="285750" indent="-285750" algn="just">
              <a:buFont typeface="+mj-lt"/>
              <a:buAutoNum type="arabicPeriod"/>
            </a:pPr>
            <a:r>
              <a:rPr lang="en-US" sz="1800" b="0" i="0" dirty="0">
                <a:solidFill>
                  <a:srgbClr val="000000"/>
                </a:solidFill>
                <a:effectLst/>
              </a:rPr>
              <a:t>Print the operand as they arrive.</a:t>
            </a:r>
          </a:p>
          <a:p>
            <a:pPr marL="285750" indent="-285750" algn="just">
              <a:buFont typeface="+mj-lt"/>
              <a:buAutoNum type="arabicPeriod"/>
            </a:pPr>
            <a:endParaRPr lang="en-US" sz="1800" b="0" i="0" dirty="0">
              <a:solidFill>
                <a:srgbClr val="000000"/>
              </a:solidFill>
              <a:effectLst/>
            </a:endParaRPr>
          </a:p>
          <a:p>
            <a:pPr marL="285750" indent="-285750" algn="just">
              <a:buFont typeface="+mj-lt"/>
              <a:buAutoNum type="arabicPeriod"/>
            </a:pPr>
            <a:r>
              <a:rPr lang="en-US" sz="1800" b="0" i="0" dirty="0">
                <a:solidFill>
                  <a:srgbClr val="000000"/>
                </a:solidFill>
                <a:effectLst/>
              </a:rPr>
              <a:t>If the stack is empty or contains a left parenthesis on top, push the incoming operator on to the stack.</a:t>
            </a:r>
          </a:p>
          <a:p>
            <a:pPr marL="285750" indent="-285750" algn="just">
              <a:buFont typeface="+mj-lt"/>
              <a:buAutoNum type="arabicPeriod"/>
            </a:pPr>
            <a:endParaRPr lang="en-US" sz="1800" b="0" i="0" dirty="0">
              <a:solidFill>
                <a:srgbClr val="000000"/>
              </a:solidFill>
              <a:effectLst/>
            </a:endParaRPr>
          </a:p>
          <a:p>
            <a:pPr marL="285750" indent="-285750" algn="just">
              <a:buFont typeface="+mj-lt"/>
              <a:buAutoNum type="arabicPeriod"/>
            </a:pPr>
            <a:r>
              <a:rPr lang="en-US" sz="1800" b="0" i="0" dirty="0">
                <a:solidFill>
                  <a:srgbClr val="000000"/>
                </a:solidFill>
                <a:effectLst/>
              </a:rPr>
              <a:t>If the incoming symbol is '(', push it on to the stack.</a:t>
            </a:r>
          </a:p>
          <a:p>
            <a:pPr marL="285750" indent="-285750" algn="just">
              <a:buFont typeface="+mj-lt"/>
              <a:buAutoNum type="arabicPeriod"/>
            </a:pPr>
            <a:endParaRPr lang="en-US" sz="1800" b="0" i="0" dirty="0">
              <a:solidFill>
                <a:srgbClr val="000000"/>
              </a:solidFill>
              <a:effectLst/>
            </a:endParaRPr>
          </a:p>
          <a:p>
            <a:pPr marL="285750" indent="-285750" algn="just">
              <a:buFont typeface="+mj-lt"/>
              <a:buAutoNum type="arabicPeriod"/>
            </a:pPr>
            <a:r>
              <a:rPr lang="en-US" sz="1800" b="0" i="0" dirty="0">
                <a:solidFill>
                  <a:srgbClr val="000000"/>
                </a:solidFill>
                <a:effectLst/>
              </a:rPr>
              <a:t>If the incoming symbol is ')', pop the stack and print the operators until the left parenthesis is found.</a:t>
            </a:r>
          </a:p>
          <a:p>
            <a:pPr marL="0" indent="0" algn="just">
              <a:buNone/>
            </a:pPr>
            <a:endParaRPr lang="en-US" sz="1800" dirty="0">
              <a:solidFill>
                <a:srgbClr val="FF3300"/>
              </a:solidFill>
            </a:endParaRPr>
          </a:p>
        </p:txBody>
      </p:sp>
    </p:spTree>
    <p:extLst>
      <p:ext uri="{BB962C8B-B14F-4D97-AF65-F5344CB8AC3E}">
        <p14:creationId xmlns:p14="http://schemas.microsoft.com/office/powerpoint/2010/main" val="758219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3CED-1CAD-AD2A-F674-A404F5FB0DD9}"/>
              </a:ext>
            </a:extLst>
          </p:cNvPr>
          <p:cNvSpPr>
            <a:spLocks noGrp="1"/>
          </p:cNvSpPr>
          <p:nvPr>
            <p:ph type="title"/>
          </p:nvPr>
        </p:nvSpPr>
        <p:spPr>
          <a:xfrm>
            <a:off x="685800" y="838200"/>
            <a:ext cx="7290054" cy="1499616"/>
          </a:xfrm>
        </p:spPr>
        <p:txBody>
          <a:bodyPr>
            <a:normAutofit fontScale="90000"/>
          </a:bodyPr>
          <a:lstStyle/>
          <a:p>
            <a:r>
              <a:rPr lang="en-US" b="0" i="0" dirty="0">
                <a:solidFill>
                  <a:srgbClr val="3333CC"/>
                </a:solidFill>
                <a:effectLst/>
              </a:rPr>
              <a:t>Conversion of Infix to Postfix</a:t>
            </a:r>
            <a:br>
              <a:rPr lang="en-US" b="0" i="0" dirty="0">
                <a:solidFill>
                  <a:srgbClr val="3333CC"/>
                </a:solidFill>
                <a:effectLst/>
              </a:rPr>
            </a:br>
            <a:endParaRPr lang="en-US" dirty="0">
              <a:solidFill>
                <a:srgbClr val="3333CC"/>
              </a:solidFill>
            </a:endParaRPr>
          </a:p>
        </p:txBody>
      </p:sp>
      <p:sp>
        <p:nvSpPr>
          <p:cNvPr id="3" name="Content Placeholder 2">
            <a:extLst>
              <a:ext uri="{FF2B5EF4-FFF2-40B4-BE49-F238E27FC236}">
                <a16:creationId xmlns:a16="http://schemas.microsoft.com/office/drawing/2014/main" id="{10D3E341-8831-BAA8-8B27-92EF493B58CF}"/>
              </a:ext>
            </a:extLst>
          </p:cNvPr>
          <p:cNvSpPr>
            <a:spLocks noGrp="1"/>
          </p:cNvSpPr>
          <p:nvPr>
            <p:ph idx="1"/>
          </p:nvPr>
        </p:nvSpPr>
        <p:spPr>
          <a:xfrm>
            <a:off x="533400" y="1905000"/>
            <a:ext cx="8305800" cy="4876800"/>
          </a:xfrm>
        </p:spPr>
        <p:txBody>
          <a:bodyPr>
            <a:normAutofit lnSpcReduction="10000"/>
          </a:bodyPr>
          <a:lstStyle/>
          <a:p>
            <a:pPr marL="285750" indent="-231775" algn="just">
              <a:buFont typeface="+mj-lt"/>
              <a:buAutoNum type="arabicPeriod" startAt="5"/>
            </a:pPr>
            <a:r>
              <a:rPr lang="en-US" sz="2000" b="0" i="0" dirty="0">
                <a:solidFill>
                  <a:srgbClr val="000000"/>
                </a:solidFill>
                <a:effectLst/>
              </a:rPr>
              <a:t>If the incoming symbol has higher precedence than the top of the stack, push it on the stack.</a:t>
            </a:r>
          </a:p>
          <a:p>
            <a:pPr marL="285750" indent="-231775" algn="just">
              <a:buFont typeface="+mj-lt"/>
              <a:buAutoNum type="arabicPeriod" startAt="5"/>
            </a:pPr>
            <a:endParaRPr lang="en-US" sz="2000" b="0" i="0" dirty="0">
              <a:solidFill>
                <a:srgbClr val="000000"/>
              </a:solidFill>
              <a:effectLst/>
            </a:endParaRPr>
          </a:p>
          <a:p>
            <a:pPr marL="285750" indent="-231775" algn="just">
              <a:buFont typeface="+mj-lt"/>
              <a:buAutoNum type="arabicPeriod" startAt="5"/>
            </a:pPr>
            <a:r>
              <a:rPr lang="en-US" sz="2000" b="0" i="0" dirty="0">
                <a:solidFill>
                  <a:srgbClr val="000000"/>
                </a:solidFill>
                <a:effectLst/>
              </a:rPr>
              <a:t>If the incoming symbol has lower precedence than the top of the stack, pop and print the top of the stack. Then test the incoming operator against the new top of the stack.</a:t>
            </a:r>
          </a:p>
          <a:p>
            <a:pPr marL="285750" indent="-231775" algn="just">
              <a:buFont typeface="+mj-lt"/>
              <a:buAutoNum type="arabicPeriod" startAt="5"/>
            </a:pPr>
            <a:endParaRPr lang="en-US" sz="2000" b="0" i="0" dirty="0">
              <a:solidFill>
                <a:srgbClr val="000000"/>
              </a:solidFill>
              <a:effectLst/>
            </a:endParaRPr>
          </a:p>
          <a:p>
            <a:pPr marL="285750" indent="-231775" algn="just">
              <a:buFont typeface="+mj-lt"/>
              <a:buAutoNum type="arabicPeriod" startAt="5"/>
            </a:pPr>
            <a:r>
              <a:rPr lang="en-US" sz="2000" b="0" i="0" dirty="0">
                <a:solidFill>
                  <a:srgbClr val="000000"/>
                </a:solidFill>
                <a:effectLst/>
              </a:rPr>
              <a:t>If the incoming operator has the same precedence with the top of the stack, then use the associativity rules. If the associativity is from left to right, then pop and print the top of the stack then push the incoming operator. If the associativity is from right to left, then push the incoming operator.</a:t>
            </a:r>
          </a:p>
          <a:p>
            <a:pPr marL="285750" indent="-231775" algn="just">
              <a:buFont typeface="+mj-lt"/>
              <a:buAutoNum type="arabicPeriod" startAt="5"/>
            </a:pPr>
            <a:endParaRPr lang="en-US" sz="2000" b="0" i="0" dirty="0">
              <a:solidFill>
                <a:srgbClr val="000000"/>
              </a:solidFill>
              <a:effectLst/>
            </a:endParaRPr>
          </a:p>
          <a:p>
            <a:pPr marL="285750" indent="-231775" algn="just">
              <a:buFont typeface="+mj-lt"/>
              <a:buAutoNum type="arabicPeriod" startAt="5"/>
            </a:pPr>
            <a:r>
              <a:rPr lang="en-US" sz="2000" b="0" i="0" dirty="0">
                <a:solidFill>
                  <a:srgbClr val="000000"/>
                </a:solidFill>
                <a:effectLst/>
              </a:rPr>
              <a:t>At the end of the expression, pop and print all the operators of the stack.</a:t>
            </a:r>
          </a:p>
          <a:p>
            <a:pPr marL="285750" indent="-231775" algn="just">
              <a:buNone/>
            </a:pPr>
            <a:endParaRPr lang="en-US" sz="2000" dirty="0">
              <a:solidFill>
                <a:srgbClr val="FF3300"/>
              </a:solidFill>
            </a:endParaRPr>
          </a:p>
        </p:txBody>
      </p:sp>
    </p:spTree>
    <p:extLst>
      <p:ext uri="{BB962C8B-B14F-4D97-AF65-F5344CB8AC3E}">
        <p14:creationId xmlns:p14="http://schemas.microsoft.com/office/powerpoint/2010/main" val="51245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3CED-1CAD-AD2A-F674-A404F5FB0DD9}"/>
              </a:ext>
            </a:extLst>
          </p:cNvPr>
          <p:cNvSpPr>
            <a:spLocks noGrp="1"/>
          </p:cNvSpPr>
          <p:nvPr>
            <p:ph type="title"/>
          </p:nvPr>
        </p:nvSpPr>
        <p:spPr>
          <a:xfrm>
            <a:off x="597850" y="1007881"/>
            <a:ext cx="7772400" cy="1143000"/>
          </a:xfrm>
        </p:spPr>
        <p:txBody>
          <a:bodyPr>
            <a:normAutofit fontScale="90000"/>
          </a:bodyPr>
          <a:lstStyle/>
          <a:p>
            <a:r>
              <a:rPr lang="en-US" b="0" i="0" dirty="0">
                <a:solidFill>
                  <a:srgbClr val="3333CC"/>
                </a:solidFill>
                <a:effectLst/>
              </a:rPr>
              <a:t>Conversion of Infix to Postfix</a:t>
            </a:r>
            <a:br>
              <a:rPr lang="en-US" b="0" i="0" dirty="0">
                <a:solidFill>
                  <a:srgbClr val="3333CC"/>
                </a:solidFill>
                <a:effectLst/>
              </a:rPr>
            </a:br>
            <a:endParaRPr lang="en-US" dirty="0">
              <a:solidFill>
                <a:srgbClr val="3333CC"/>
              </a:solidFill>
            </a:endParaRPr>
          </a:p>
        </p:txBody>
      </p:sp>
      <p:sp>
        <p:nvSpPr>
          <p:cNvPr id="3" name="Content Placeholder 2">
            <a:extLst>
              <a:ext uri="{FF2B5EF4-FFF2-40B4-BE49-F238E27FC236}">
                <a16:creationId xmlns:a16="http://schemas.microsoft.com/office/drawing/2014/main" id="{10D3E341-8831-BAA8-8B27-92EF493B58CF}"/>
              </a:ext>
            </a:extLst>
          </p:cNvPr>
          <p:cNvSpPr>
            <a:spLocks noGrp="1"/>
          </p:cNvSpPr>
          <p:nvPr>
            <p:ph idx="1"/>
          </p:nvPr>
        </p:nvSpPr>
        <p:spPr>
          <a:xfrm>
            <a:off x="773750" y="1676400"/>
            <a:ext cx="8305800" cy="5257800"/>
          </a:xfrm>
        </p:spPr>
        <p:txBody>
          <a:bodyPr/>
          <a:lstStyle/>
          <a:p>
            <a:pPr marL="0" indent="0" algn="just">
              <a:buNone/>
            </a:pPr>
            <a:r>
              <a:rPr lang="en-US" sz="2000" b="1" i="0" dirty="0">
                <a:solidFill>
                  <a:srgbClr val="FF0000"/>
                </a:solidFill>
                <a:effectLst/>
              </a:rPr>
              <a:t>Let's understand through an example.</a:t>
            </a:r>
            <a:endParaRPr lang="en-US" sz="2000" b="0" i="0" dirty="0">
              <a:solidFill>
                <a:srgbClr val="FF0000"/>
              </a:solidFill>
              <a:effectLst/>
            </a:endParaRPr>
          </a:p>
          <a:p>
            <a:pPr marL="0" indent="0" algn="just">
              <a:buNone/>
            </a:pPr>
            <a:r>
              <a:rPr lang="en-US" sz="2000" b="1" i="0" dirty="0">
                <a:solidFill>
                  <a:srgbClr val="3333CC"/>
                </a:solidFill>
                <a:effectLst/>
              </a:rPr>
              <a:t>Infix expression:  </a:t>
            </a:r>
            <a:r>
              <a:rPr lang="en-US" sz="2000" b="1" i="0" dirty="0">
                <a:solidFill>
                  <a:srgbClr val="7030A0"/>
                </a:solidFill>
                <a:effectLst/>
              </a:rPr>
              <a:t>K + L - M*N + (O^P) * W/U/V * T + Q</a:t>
            </a:r>
            <a:endParaRPr lang="en-US" sz="2000" b="0" i="0" dirty="0">
              <a:solidFill>
                <a:srgbClr val="7030A0"/>
              </a:solidFill>
              <a:effectLst/>
            </a:endParaRPr>
          </a:p>
          <a:p>
            <a:pPr marL="0" indent="0" algn="just">
              <a:buNone/>
            </a:pPr>
            <a:endParaRPr lang="en-US" sz="2000" dirty="0">
              <a:solidFill>
                <a:srgbClr val="FF3300"/>
              </a:solidFill>
            </a:endParaRPr>
          </a:p>
        </p:txBody>
      </p:sp>
      <p:graphicFrame>
        <p:nvGraphicFramePr>
          <p:cNvPr id="4" name="Table 4">
            <a:extLst>
              <a:ext uri="{FF2B5EF4-FFF2-40B4-BE49-F238E27FC236}">
                <a16:creationId xmlns:a16="http://schemas.microsoft.com/office/drawing/2014/main" id="{F82CAEB3-F555-9DA7-4319-6228FF26E3B6}"/>
              </a:ext>
            </a:extLst>
          </p:cNvPr>
          <p:cNvGraphicFramePr>
            <a:graphicFrameLocks noGrp="1"/>
          </p:cNvGraphicFramePr>
          <p:nvPr>
            <p:extLst>
              <p:ext uri="{D42A27DB-BD31-4B8C-83A1-F6EECF244321}">
                <p14:modId xmlns:p14="http://schemas.microsoft.com/office/powerpoint/2010/main" val="3675709647"/>
              </p:ext>
            </p:extLst>
          </p:nvPr>
        </p:nvGraphicFramePr>
        <p:xfrm>
          <a:off x="990600" y="2514600"/>
          <a:ext cx="7010400" cy="3962399"/>
        </p:xfrm>
        <a:graphic>
          <a:graphicData uri="http://schemas.openxmlformats.org/drawingml/2006/table">
            <a:tbl>
              <a:tblPr firstRow="1" bandRow="1">
                <a:tableStyleId>{21E4AEA4-8DFA-4A89-87EB-49C32662AFE0}</a:tableStyleId>
              </a:tblPr>
              <a:tblGrid>
                <a:gridCol w="2336800">
                  <a:extLst>
                    <a:ext uri="{9D8B030D-6E8A-4147-A177-3AD203B41FA5}">
                      <a16:colId xmlns:a16="http://schemas.microsoft.com/office/drawing/2014/main" val="4125030452"/>
                    </a:ext>
                  </a:extLst>
                </a:gridCol>
                <a:gridCol w="2336800">
                  <a:extLst>
                    <a:ext uri="{9D8B030D-6E8A-4147-A177-3AD203B41FA5}">
                      <a16:colId xmlns:a16="http://schemas.microsoft.com/office/drawing/2014/main" val="1408158540"/>
                    </a:ext>
                  </a:extLst>
                </a:gridCol>
                <a:gridCol w="2336800">
                  <a:extLst>
                    <a:ext uri="{9D8B030D-6E8A-4147-A177-3AD203B41FA5}">
                      <a16:colId xmlns:a16="http://schemas.microsoft.com/office/drawing/2014/main" val="2392895394"/>
                    </a:ext>
                  </a:extLst>
                </a:gridCol>
              </a:tblGrid>
              <a:tr h="559398">
                <a:tc>
                  <a:txBody>
                    <a:bodyPr/>
                    <a:lstStyle/>
                    <a:p>
                      <a:pPr algn="l" fontAlgn="t"/>
                      <a:r>
                        <a:rPr lang="en-US" dirty="0">
                          <a:solidFill>
                            <a:schemeClr val="bg1"/>
                          </a:solidFill>
                          <a:effectLst/>
                        </a:rPr>
                        <a:t>Input Expression</a:t>
                      </a:r>
                      <a:endParaRPr lang="en-US" dirty="0">
                        <a:solidFill>
                          <a:schemeClr val="bg1"/>
                        </a:solidFill>
                        <a:effectLst/>
                        <a:latin typeface="times new roman" panose="02020603050405020304" pitchFamily="18" charset="0"/>
                      </a:endParaRPr>
                    </a:p>
                  </a:txBody>
                  <a:tcPr marL="76200" marR="76200" marT="76200" marB="76200"/>
                </a:tc>
                <a:tc>
                  <a:txBody>
                    <a:bodyPr/>
                    <a:lstStyle/>
                    <a:p>
                      <a:pPr algn="l" fontAlgn="t"/>
                      <a:r>
                        <a:rPr lang="en-US">
                          <a:solidFill>
                            <a:schemeClr val="bg1"/>
                          </a:solidFill>
                          <a:effectLst/>
                        </a:rPr>
                        <a:t>Stack</a:t>
                      </a:r>
                      <a:endParaRPr lang="en-US">
                        <a:solidFill>
                          <a:schemeClr val="bg1"/>
                        </a:solidFill>
                        <a:effectLst/>
                        <a:latin typeface="times new roman" panose="02020603050405020304" pitchFamily="18" charset="0"/>
                      </a:endParaRPr>
                    </a:p>
                  </a:txBody>
                  <a:tcPr marL="76200" marR="76200" marT="76200" marB="76200"/>
                </a:tc>
                <a:tc>
                  <a:txBody>
                    <a:bodyPr/>
                    <a:lstStyle/>
                    <a:p>
                      <a:pPr algn="l" fontAlgn="t"/>
                      <a:r>
                        <a:rPr lang="en-US" dirty="0">
                          <a:solidFill>
                            <a:schemeClr val="bg1"/>
                          </a:solidFill>
                          <a:effectLst/>
                        </a:rPr>
                        <a:t>Postfix Expression</a:t>
                      </a:r>
                      <a:endParaRPr lang="en-US" dirty="0">
                        <a:solidFill>
                          <a:schemeClr val="bg1"/>
                        </a:solidFill>
                        <a:effectLst/>
                        <a:latin typeface="times new roman" panose="02020603050405020304" pitchFamily="18" charset="0"/>
                      </a:endParaRPr>
                    </a:p>
                  </a:txBody>
                  <a:tcPr marL="76200" marR="76200" marT="76200" marB="76200"/>
                </a:tc>
                <a:extLst>
                  <a:ext uri="{0D108BD9-81ED-4DB2-BD59-A6C34878D82A}">
                    <a16:rowId xmlns:a16="http://schemas.microsoft.com/office/drawing/2014/main" val="3150822097"/>
                  </a:ext>
                </a:extLst>
              </a:tr>
              <a:tr h="48614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68880917"/>
                  </a:ext>
                </a:extLst>
              </a:tr>
              <a:tr h="48614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19406902"/>
                  </a:ext>
                </a:extLst>
              </a:tr>
              <a:tr h="486143">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80562868"/>
                  </a:ext>
                </a:extLst>
              </a:tr>
              <a:tr h="486143">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74610265"/>
                  </a:ext>
                </a:extLst>
              </a:tr>
              <a:tr h="486143">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068308690"/>
                  </a:ext>
                </a:extLst>
              </a:tr>
              <a:tr h="486143">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315686"/>
                  </a:ext>
                </a:extLst>
              </a:tr>
              <a:tr h="486143">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93285873"/>
                  </a:ext>
                </a:extLst>
              </a:tr>
            </a:tbl>
          </a:graphicData>
        </a:graphic>
      </p:graphicFrame>
      <p:sp>
        <p:nvSpPr>
          <p:cNvPr id="6" name="TextBox 5">
            <a:extLst>
              <a:ext uri="{FF2B5EF4-FFF2-40B4-BE49-F238E27FC236}">
                <a16:creationId xmlns:a16="http://schemas.microsoft.com/office/drawing/2014/main" id="{7DC8B2A4-9275-1862-3B67-5F88F1405BE9}"/>
              </a:ext>
            </a:extLst>
          </p:cNvPr>
          <p:cNvSpPr txBox="1"/>
          <p:nvPr/>
        </p:nvSpPr>
        <p:spPr>
          <a:xfrm>
            <a:off x="1066800" y="3048000"/>
            <a:ext cx="8077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K</a:t>
            </a:r>
          </a:p>
        </p:txBody>
      </p:sp>
      <p:sp>
        <p:nvSpPr>
          <p:cNvPr id="8" name="TextBox 7">
            <a:extLst>
              <a:ext uri="{FF2B5EF4-FFF2-40B4-BE49-F238E27FC236}">
                <a16:creationId xmlns:a16="http://schemas.microsoft.com/office/drawing/2014/main" id="{90908902-0F7D-6B91-762D-D41CEF12412B}"/>
              </a:ext>
            </a:extLst>
          </p:cNvPr>
          <p:cNvSpPr txBox="1"/>
          <p:nvPr/>
        </p:nvSpPr>
        <p:spPr>
          <a:xfrm>
            <a:off x="3307081" y="3061771"/>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empty</a:t>
            </a:r>
          </a:p>
        </p:txBody>
      </p:sp>
      <p:sp>
        <p:nvSpPr>
          <p:cNvPr id="9" name="TextBox 8">
            <a:extLst>
              <a:ext uri="{FF2B5EF4-FFF2-40B4-BE49-F238E27FC236}">
                <a16:creationId xmlns:a16="http://schemas.microsoft.com/office/drawing/2014/main" id="{28E2F22F-DF04-B928-1BA3-44DC78D17C6D}"/>
              </a:ext>
            </a:extLst>
          </p:cNvPr>
          <p:cNvSpPr txBox="1"/>
          <p:nvPr/>
        </p:nvSpPr>
        <p:spPr>
          <a:xfrm>
            <a:off x="5638800" y="3045246"/>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K</a:t>
            </a:r>
          </a:p>
        </p:txBody>
      </p:sp>
      <p:sp>
        <p:nvSpPr>
          <p:cNvPr id="10" name="TextBox 9">
            <a:extLst>
              <a:ext uri="{FF2B5EF4-FFF2-40B4-BE49-F238E27FC236}">
                <a16:creationId xmlns:a16="http://schemas.microsoft.com/office/drawing/2014/main" id="{0FE5E9CF-D30A-5E27-23CE-68BABB708462}"/>
              </a:ext>
            </a:extLst>
          </p:cNvPr>
          <p:cNvSpPr txBox="1"/>
          <p:nvPr/>
        </p:nvSpPr>
        <p:spPr>
          <a:xfrm>
            <a:off x="1066800" y="3577081"/>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858A0DE1-1AFB-D86A-AB57-896EDD827F8A}"/>
              </a:ext>
            </a:extLst>
          </p:cNvPr>
          <p:cNvSpPr txBox="1"/>
          <p:nvPr/>
        </p:nvSpPr>
        <p:spPr>
          <a:xfrm>
            <a:off x="3307081" y="3576935"/>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12" name="TextBox 11">
            <a:extLst>
              <a:ext uri="{FF2B5EF4-FFF2-40B4-BE49-F238E27FC236}">
                <a16:creationId xmlns:a16="http://schemas.microsoft.com/office/drawing/2014/main" id="{1AA9A1A4-BF76-14DA-7832-1543A67400E1}"/>
              </a:ext>
            </a:extLst>
          </p:cNvPr>
          <p:cNvSpPr txBox="1"/>
          <p:nvPr/>
        </p:nvSpPr>
        <p:spPr>
          <a:xfrm>
            <a:off x="5623560" y="3566064"/>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K</a:t>
            </a:r>
          </a:p>
        </p:txBody>
      </p:sp>
      <p:sp>
        <p:nvSpPr>
          <p:cNvPr id="13" name="TextBox 12">
            <a:extLst>
              <a:ext uri="{FF2B5EF4-FFF2-40B4-BE49-F238E27FC236}">
                <a16:creationId xmlns:a16="http://schemas.microsoft.com/office/drawing/2014/main" id="{4C37C76F-CE07-32EA-A047-73DD19EAFF54}"/>
              </a:ext>
            </a:extLst>
          </p:cNvPr>
          <p:cNvSpPr txBox="1"/>
          <p:nvPr/>
        </p:nvSpPr>
        <p:spPr>
          <a:xfrm>
            <a:off x="1082913" y="4038463"/>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L</a:t>
            </a:r>
          </a:p>
        </p:txBody>
      </p:sp>
      <p:sp>
        <p:nvSpPr>
          <p:cNvPr id="14" name="TextBox 13">
            <a:extLst>
              <a:ext uri="{FF2B5EF4-FFF2-40B4-BE49-F238E27FC236}">
                <a16:creationId xmlns:a16="http://schemas.microsoft.com/office/drawing/2014/main" id="{3C19BF18-46F0-DDB8-4D3D-E5673AA3E5A0}"/>
              </a:ext>
            </a:extLst>
          </p:cNvPr>
          <p:cNvSpPr txBox="1"/>
          <p:nvPr/>
        </p:nvSpPr>
        <p:spPr>
          <a:xfrm>
            <a:off x="3307081" y="4034135"/>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id="{30484377-75D2-C033-ED80-D092366DE493}"/>
              </a:ext>
            </a:extLst>
          </p:cNvPr>
          <p:cNvSpPr txBox="1"/>
          <p:nvPr/>
        </p:nvSpPr>
        <p:spPr>
          <a:xfrm>
            <a:off x="5637927" y="4048198"/>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KL</a:t>
            </a:r>
          </a:p>
        </p:txBody>
      </p:sp>
      <p:sp>
        <p:nvSpPr>
          <p:cNvPr id="16" name="TextBox 15">
            <a:extLst>
              <a:ext uri="{FF2B5EF4-FFF2-40B4-BE49-F238E27FC236}">
                <a16:creationId xmlns:a16="http://schemas.microsoft.com/office/drawing/2014/main" id="{D4EFDD71-9442-780D-DE99-21E224322789}"/>
              </a:ext>
            </a:extLst>
          </p:cNvPr>
          <p:cNvSpPr txBox="1"/>
          <p:nvPr/>
        </p:nvSpPr>
        <p:spPr>
          <a:xfrm>
            <a:off x="1101501" y="4567535"/>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17" name="TextBox 16">
            <a:extLst>
              <a:ext uri="{FF2B5EF4-FFF2-40B4-BE49-F238E27FC236}">
                <a16:creationId xmlns:a16="http://schemas.microsoft.com/office/drawing/2014/main" id="{E2D8F14E-88ED-E832-6F6D-C7926F4BF2AD}"/>
              </a:ext>
            </a:extLst>
          </p:cNvPr>
          <p:cNvSpPr txBox="1"/>
          <p:nvPr/>
        </p:nvSpPr>
        <p:spPr>
          <a:xfrm>
            <a:off x="3352800" y="4491335"/>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18" name="TextBox 17">
            <a:extLst>
              <a:ext uri="{FF2B5EF4-FFF2-40B4-BE49-F238E27FC236}">
                <a16:creationId xmlns:a16="http://schemas.microsoft.com/office/drawing/2014/main" id="{29B10605-4EE0-BD43-3FD0-4E94456C41F7}"/>
              </a:ext>
            </a:extLst>
          </p:cNvPr>
          <p:cNvSpPr txBox="1"/>
          <p:nvPr/>
        </p:nvSpPr>
        <p:spPr>
          <a:xfrm>
            <a:off x="5637927" y="4572619"/>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KL +</a:t>
            </a:r>
          </a:p>
        </p:txBody>
      </p:sp>
      <p:sp>
        <p:nvSpPr>
          <p:cNvPr id="19" name="TextBox 18">
            <a:extLst>
              <a:ext uri="{FF2B5EF4-FFF2-40B4-BE49-F238E27FC236}">
                <a16:creationId xmlns:a16="http://schemas.microsoft.com/office/drawing/2014/main" id="{A02E6868-BF0E-810A-80E4-489D56F7E39D}"/>
              </a:ext>
            </a:extLst>
          </p:cNvPr>
          <p:cNvSpPr txBox="1"/>
          <p:nvPr/>
        </p:nvSpPr>
        <p:spPr>
          <a:xfrm>
            <a:off x="1066800" y="5024735"/>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M</a:t>
            </a:r>
          </a:p>
        </p:txBody>
      </p:sp>
      <p:sp>
        <p:nvSpPr>
          <p:cNvPr id="20" name="TextBox 19">
            <a:extLst>
              <a:ext uri="{FF2B5EF4-FFF2-40B4-BE49-F238E27FC236}">
                <a16:creationId xmlns:a16="http://schemas.microsoft.com/office/drawing/2014/main" id="{F12F8F01-3A20-99A9-37A9-43982FC2D52B}"/>
              </a:ext>
            </a:extLst>
          </p:cNvPr>
          <p:cNvSpPr txBox="1"/>
          <p:nvPr/>
        </p:nvSpPr>
        <p:spPr>
          <a:xfrm>
            <a:off x="3304417" y="5018329"/>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21" name="TextBox 20">
            <a:extLst>
              <a:ext uri="{FF2B5EF4-FFF2-40B4-BE49-F238E27FC236}">
                <a16:creationId xmlns:a16="http://schemas.microsoft.com/office/drawing/2014/main" id="{2D8040BB-3244-71BE-BB18-FE702545DF69}"/>
              </a:ext>
            </a:extLst>
          </p:cNvPr>
          <p:cNvSpPr txBox="1"/>
          <p:nvPr/>
        </p:nvSpPr>
        <p:spPr>
          <a:xfrm>
            <a:off x="5623560" y="5056278"/>
            <a:ext cx="1844040"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KL + M</a:t>
            </a:r>
          </a:p>
        </p:txBody>
      </p:sp>
      <p:sp>
        <p:nvSpPr>
          <p:cNvPr id="22" name="TextBox 21">
            <a:extLst>
              <a:ext uri="{FF2B5EF4-FFF2-40B4-BE49-F238E27FC236}">
                <a16:creationId xmlns:a16="http://schemas.microsoft.com/office/drawing/2014/main" id="{4659D7DA-6BD4-3DF7-480E-101BC43BF02F}"/>
              </a:ext>
            </a:extLst>
          </p:cNvPr>
          <p:cNvSpPr txBox="1"/>
          <p:nvPr/>
        </p:nvSpPr>
        <p:spPr>
          <a:xfrm>
            <a:off x="1097281" y="5562600"/>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23" name="TextBox 22">
            <a:extLst>
              <a:ext uri="{FF2B5EF4-FFF2-40B4-BE49-F238E27FC236}">
                <a16:creationId xmlns:a16="http://schemas.microsoft.com/office/drawing/2014/main" id="{7A6B0086-FA0E-0863-1220-9E5AC4E2C866}"/>
              </a:ext>
            </a:extLst>
          </p:cNvPr>
          <p:cNvSpPr txBox="1"/>
          <p:nvPr/>
        </p:nvSpPr>
        <p:spPr>
          <a:xfrm>
            <a:off x="3350136" y="5581358"/>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24" name="TextBox 23">
            <a:extLst>
              <a:ext uri="{FF2B5EF4-FFF2-40B4-BE49-F238E27FC236}">
                <a16:creationId xmlns:a16="http://schemas.microsoft.com/office/drawing/2014/main" id="{762C82BF-C8BC-D2F0-34E2-03647048F903}"/>
              </a:ext>
            </a:extLst>
          </p:cNvPr>
          <p:cNvSpPr txBox="1"/>
          <p:nvPr/>
        </p:nvSpPr>
        <p:spPr>
          <a:xfrm>
            <a:off x="5637927" y="5562600"/>
            <a:ext cx="2363073"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KL + M</a:t>
            </a:r>
          </a:p>
        </p:txBody>
      </p:sp>
      <p:sp>
        <p:nvSpPr>
          <p:cNvPr id="25" name="TextBox 24">
            <a:extLst>
              <a:ext uri="{FF2B5EF4-FFF2-40B4-BE49-F238E27FC236}">
                <a16:creationId xmlns:a16="http://schemas.microsoft.com/office/drawing/2014/main" id="{1918DBEB-C27F-5978-6B3B-4590EE0B4EFE}"/>
              </a:ext>
            </a:extLst>
          </p:cNvPr>
          <p:cNvSpPr txBox="1"/>
          <p:nvPr/>
        </p:nvSpPr>
        <p:spPr>
          <a:xfrm>
            <a:off x="5623560" y="6035803"/>
            <a:ext cx="2363073"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KL + MN</a:t>
            </a:r>
          </a:p>
        </p:txBody>
      </p:sp>
      <p:sp>
        <p:nvSpPr>
          <p:cNvPr id="26" name="TextBox 25">
            <a:extLst>
              <a:ext uri="{FF2B5EF4-FFF2-40B4-BE49-F238E27FC236}">
                <a16:creationId xmlns:a16="http://schemas.microsoft.com/office/drawing/2014/main" id="{4C7689FE-DF25-E4BF-62A1-7E5B58624D9B}"/>
              </a:ext>
            </a:extLst>
          </p:cNvPr>
          <p:cNvSpPr txBox="1"/>
          <p:nvPr/>
        </p:nvSpPr>
        <p:spPr>
          <a:xfrm>
            <a:off x="1082914" y="6048812"/>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N</a:t>
            </a:r>
          </a:p>
        </p:txBody>
      </p:sp>
      <p:sp>
        <p:nvSpPr>
          <p:cNvPr id="27" name="TextBox 26">
            <a:extLst>
              <a:ext uri="{FF2B5EF4-FFF2-40B4-BE49-F238E27FC236}">
                <a16:creationId xmlns:a16="http://schemas.microsoft.com/office/drawing/2014/main" id="{AC050018-56FA-AFD8-089D-EE68E7BBD1C8}"/>
              </a:ext>
            </a:extLst>
          </p:cNvPr>
          <p:cNvSpPr txBox="1"/>
          <p:nvPr/>
        </p:nvSpPr>
        <p:spPr>
          <a:xfrm>
            <a:off x="3350136" y="5998287"/>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28991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fade">
                                      <p:cBhvr>
                                        <p:cTn id="97" dur="500"/>
                                        <p:tgtEl>
                                          <p:spTgt spid="2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fade">
                                      <p:cBhvr>
                                        <p:cTn id="102" dur="500"/>
                                        <p:tgtEl>
                                          <p:spTgt spid="2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6"/>
                                        </p:tgtEl>
                                        <p:attrNameLst>
                                          <p:attrName>style.visibility</p:attrName>
                                        </p:attrNameLst>
                                      </p:cBhvr>
                                      <p:to>
                                        <p:strVal val="visible"/>
                                      </p:to>
                                    </p:set>
                                    <p:animEffect transition="in" filter="fade">
                                      <p:cBhvr>
                                        <p:cTn id="107" dur="500"/>
                                        <p:tgtEl>
                                          <p:spTgt spid="26"/>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fade">
                                      <p:cBhvr>
                                        <p:cTn id="112" dur="500"/>
                                        <p:tgtEl>
                                          <p:spTgt spid="27"/>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A043DE8D-9E3E-C6CB-B278-D4FA07053BD9}"/>
              </a:ext>
            </a:extLst>
          </p:cNvPr>
          <p:cNvGraphicFramePr>
            <a:graphicFrameLocks noGrp="1"/>
          </p:cNvGraphicFramePr>
          <p:nvPr>
            <p:ph idx="1"/>
            <p:extLst>
              <p:ext uri="{D42A27DB-BD31-4B8C-83A1-F6EECF244321}">
                <p14:modId xmlns:p14="http://schemas.microsoft.com/office/powerpoint/2010/main" val="3369578881"/>
              </p:ext>
            </p:extLst>
          </p:nvPr>
        </p:nvGraphicFramePr>
        <p:xfrm>
          <a:off x="457200" y="226958"/>
          <a:ext cx="8382000" cy="6402446"/>
        </p:xfrm>
        <a:graphic>
          <a:graphicData uri="http://schemas.openxmlformats.org/drawingml/2006/table">
            <a:tbl>
              <a:tblPr firstRow="1" bandRow="1">
                <a:tableStyleId>{21E4AEA4-8DFA-4A89-87EB-49C32662AFE0}</a:tableStyleId>
              </a:tblPr>
              <a:tblGrid>
                <a:gridCol w="2159568">
                  <a:extLst>
                    <a:ext uri="{9D8B030D-6E8A-4147-A177-3AD203B41FA5}">
                      <a16:colId xmlns:a16="http://schemas.microsoft.com/office/drawing/2014/main" val="1037917193"/>
                    </a:ext>
                  </a:extLst>
                </a:gridCol>
                <a:gridCol w="2159568">
                  <a:extLst>
                    <a:ext uri="{9D8B030D-6E8A-4147-A177-3AD203B41FA5}">
                      <a16:colId xmlns:a16="http://schemas.microsoft.com/office/drawing/2014/main" val="2899453291"/>
                    </a:ext>
                  </a:extLst>
                </a:gridCol>
                <a:gridCol w="4062864">
                  <a:extLst>
                    <a:ext uri="{9D8B030D-6E8A-4147-A177-3AD203B41FA5}">
                      <a16:colId xmlns:a16="http://schemas.microsoft.com/office/drawing/2014/main" val="426650876"/>
                    </a:ext>
                  </a:extLst>
                </a:gridCol>
              </a:tblGrid>
              <a:tr h="546805">
                <a:tc>
                  <a:txBody>
                    <a:bodyPr/>
                    <a:lstStyle/>
                    <a:p>
                      <a:pPr algn="l" fontAlgn="t"/>
                      <a:r>
                        <a:rPr lang="en-US">
                          <a:solidFill>
                            <a:schemeClr val="bg1"/>
                          </a:solidFill>
                          <a:effectLst/>
                        </a:rPr>
                        <a:t>Input Expression</a:t>
                      </a:r>
                      <a:endParaRPr lang="en-US">
                        <a:solidFill>
                          <a:schemeClr val="bg1"/>
                        </a:solidFill>
                        <a:effectLst/>
                        <a:latin typeface="times new roman" panose="02020603050405020304" pitchFamily="18" charset="0"/>
                      </a:endParaRPr>
                    </a:p>
                  </a:txBody>
                  <a:tcPr marL="76200" marR="76200" marT="76200" marB="76200"/>
                </a:tc>
                <a:tc>
                  <a:txBody>
                    <a:bodyPr/>
                    <a:lstStyle/>
                    <a:p>
                      <a:pPr algn="l" fontAlgn="t"/>
                      <a:r>
                        <a:rPr lang="en-US" dirty="0">
                          <a:solidFill>
                            <a:schemeClr val="bg1"/>
                          </a:solidFill>
                          <a:effectLst/>
                        </a:rPr>
                        <a:t>Stack</a:t>
                      </a:r>
                      <a:endParaRPr lang="en-US" dirty="0">
                        <a:solidFill>
                          <a:schemeClr val="bg1"/>
                        </a:solidFill>
                        <a:effectLst/>
                        <a:latin typeface="times new roman" panose="02020603050405020304" pitchFamily="18" charset="0"/>
                      </a:endParaRPr>
                    </a:p>
                  </a:txBody>
                  <a:tcPr marL="76200" marR="76200" marT="76200" marB="76200"/>
                </a:tc>
                <a:tc>
                  <a:txBody>
                    <a:bodyPr/>
                    <a:lstStyle/>
                    <a:p>
                      <a:pPr algn="l" fontAlgn="t"/>
                      <a:r>
                        <a:rPr lang="en-US" dirty="0">
                          <a:solidFill>
                            <a:schemeClr val="bg1"/>
                          </a:solidFill>
                          <a:effectLst/>
                        </a:rPr>
                        <a:t>Postfix Expression</a:t>
                      </a:r>
                      <a:endParaRPr lang="en-US" dirty="0">
                        <a:solidFill>
                          <a:schemeClr val="bg1"/>
                        </a:solidFill>
                        <a:effectLst/>
                        <a:latin typeface="times new roman" panose="02020603050405020304" pitchFamily="18" charset="0"/>
                      </a:endParaRPr>
                    </a:p>
                  </a:txBody>
                  <a:tcPr marL="76200" marR="76200" marT="76200" marB="76200"/>
                </a:tc>
                <a:extLst>
                  <a:ext uri="{0D108BD9-81ED-4DB2-BD59-A6C34878D82A}">
                    <a16:rowId xmlns:a16="http://schemas.microsoft.com/office/drawing/2014/main" val="2272148609"/>
                  </a:ext>
                </a:extLst>
              </a:tr>
              <a:tr h="719796">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941406946"/>
                  </a:ext>
                </a:extLst>
              </a:tr>
              <a:tr h="466895">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143493832"/>
                  </a:ext>
                </a:extLst>
              </a:tr>
              <a:tr h="466895">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53910422"/>
                  </a:ext>
                </a:extLst>
              </a:tr>
              <a:tr h="466895">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45244493"/>
                  </a:ext>
                </a:extLst>
              </a:tr>
              <a:tr h="466895">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229974355"/>
                  </a:ext>
                </a:extLst>
              </a:tr>
              <a:tr h="466895">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14115944"/>
                  </a:ext>
                </a:extLst>
              </a:tr>
              <a:tr h="46689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7115721"/>
                  </a:ext>
                </a:extLst>
              </a:tr>
              <a:tr h="466895">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78487639"/>
                  </a:ext>
                </a:extLst>
              </a:tr>
              <a:tr h="466895">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88867911"/>
                  </a:ext>
                </a:extLst>
              </a:tr>
              <a:tr h="46689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7552935"/>
                  </a:ext>
                </a:extLst>
              </a:tr>
              <a:tr h="46689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39782711"/>
                  </a:ext>
                </a:extLst>
              </a:tr>
              <a:tr h="46689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55373581"/>
                  </a:ext>
                </a:extLst>
              </a:tr>
            </a:tbl>
          </a:graphicData>
        </a:graphic>
      </p:graphicFrame>
      <p:sp>
        <p:nvSpPr>
          <p:cNvPr id="6" name="TextBox 5">
            <a:extLst>
              <a:ext uri="{FF2B5EF4-FFF2-40B4-BE49-F238E27FC236}">
                <a16:creationId xmlns:a16="http://schemas.microsoft.com/office/drawing/2014/main" id="{0D819986-9A17-C485-4174-EC2AF2366F9D}"/>
              </a:ext>
            </a:extLst>
          </p:cNvPr>
          <p:cNvSpPr txBox="1"/>
          <p:nvPr/>
        </p:nvSpPr>
        <p:spPr>
          <a:xfrm>
            <a:off x="4807674" y="762000"/>
            <a:ext cx="2110194" cy="707886"/>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K L + M N *</a:t>
            </a:r>
          </a:p>
          <a:p>
            <a:r>
              <a:rPr lang="en-US" sz="2000" dirty="0">
                <a:latin typeface="Calibri" panose="020F0502020204030204" pitchFamily="34" charset="0"/>
                <a:ea typeface="Calibri" panose="020F0502020204030204" pitchFamily="34" charset="0"/>
                <a:cs typeface="Calibri" panose="020F0502020204030204" pitchFamily="34" charset="0"/>
              </a:rPr>
              <a:t>K L + M N * -</a:t>
            </a:r>
          </a:p>
        </p:txBody>
      </p:sp>
      <p:sp>
        <p:nvSpPr>
          <p:cNvPr id="7" name="TextBox 6">
            <a:extLst>
              <a:ext uri="{FF2B5EF4-FFF2-40B4-BE49-F238E27FC236}">
                <a16:creationId xmlns:a16="http://schemas.microsoft.com/office/drawing/2014/main" id="{ADFD14F3-097F-0146-D20F-95AB4EE927E8}"/>
              </a:ext>
            </a:extLst>
          </p:cNvPr>
          <p:cNvSpPr txBox="1"/>
          <p:nvPr/>
        </p:nvSpPr>
        <p:spPr>
          <a:xfrm>
            <a:off x="2621281" y="901243"/>
            <a:ext cx="350519"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a:t>
            </a:r>
          </a:p>
        </p:txBody>
      </p:sp>
      <p:sp>
        <p:nvSpPr>
          <p:cNvPr id="8" name="TextBox 7">
            <a:extLst>
              <a:ext uri="{FF2B5EF4-FFF2-40B4-BE49-F238E27FC236}">
                <a16:creationId xmlns:a16="http://schemas.microsoft.com/office/drawing/2014/main" id="{4C9428A5-BBE6-62E4-16C1-3B3B7074FC9D}"/>
              </a:ext>
            </a:extLst>
          </p:cNvPr>
          <p:cNvSpPr txBox="1"/>
          <p:nvPr/>
        </p:nvSpPr>
        <p:spPr>
          <a:xfrm>
            <a:off x="457200" y="901243"/>
            <a:ext cx="350519"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a:t>
            </a:r>
          </a:p>
        </p:txBody>
      </p:sp>
      <p:sp>
        <p:nvSpPr>
          <p:cNvPr id="9" name="TextBox 8">
            <a:extLst>
              <a:ext uri="{FF2B5EF4-FFF2-40B4-BE49-F238E27FC236}">
                <a16:creationId xmlns:a16="http://schemas.microsoft.com/office/drawing/2014/main" id="{47626CB1-9FB0-3E99-5EA1-75DF907DEEE8}"/>
              </a:ext>
            </a:extLst>
          </p:cNvPr>
          <p:cNvSpPr txBox="1"/>
          <p:nvPr/>
        </p:nvSpPr>
        <p:spPr>
          <a:xfrm>
            <a:off x="457200" y="1521023"/>
            <a:ext cx="434341"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a:t>
            </a:r>
          </a:p>
        </p:txBody>
      </p:sp>
      <p:sp>
        <p:nvSpPr>
          <p:cNvPr id="10" name="TextBox 9">
            <a:extLst>
              <a:ext uri="{FF2B5EF4-FFF2-40B4-BE49-F238E27FC236}">
                <a16:creationId xmlns:a16="http://schemas.microsoft.com/office/drawing/2014/main" id="{9040161A-54D8-5620-CF41-4562E12E2AD5}"/>
              </a:ext>
            </a:extLst>
          </p:cNvPr>
          <p:cNvSpPr txBox="1"/>
          <p:nvPr/>
        </p:nvSpPr>
        <p:spPr>
          <a:xfrm>
            <a:off x="2637329" y="1521023"/>
            <a:ext cx="732066"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 (</a:t>
            </a:r>
          </a:p>
        </p:txBody>
      </p:sp>
      <p:sp>
        <p:nvSpPr>
          <p:cNvPr id="11" name="TextBox 10">
            <a:extLst>
              <a:ext uri="{FF2B5EF4-FFF2-40B4-BE49-F238E27FC236}">
                <a16:creationId xmlns:a16="http://schemas.microsoft.com/office/drawing/2014/main" id="{7B4317CA-AAA0-CE44-0E8B-0F3EE02EE363}"/>
              </a:ext>
            </a:extLst>
          </p:cNvPr>
          <p:cNvSpPr txBox="1"/>
          <p:nvPr/>
        </p:nvSpPr>
        <p:spPr>
          <a:xfrm>
            <a:off x="4751071" y="1535668"/>
            <a:ext cx="2019616"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 K L + M N * -</a:t>
            </a:r>
          </a:p>
        </p:txBody>
      </p:sp>
      <p:sp>
        <p:nvSpPr>
          <p:cNvPr id="12" name="TextBox 11">
            <a:extLst>
              <a:ext uri="{FF2B5EF4-FFF2-40B4-BE49-F238E27FC236}">
                <a16:creationId xmlns:a16="http://schemas.microsoft.com/office/drawing/2014/main" id="{69D8CFC4-D212-B378-9B3F-A8CBE734C118}"/>
              </a:ext>
            </a:extLst>
          </p:cNvPr>
          <p:cNvSpPr txBox="1"/>
          <p:nvPr/>
        </p:nvSpPr>
        <p:spPr>
          <a:xfrm>
            <a:off x="457200" y="1984177"/>
            <a:ext cx="732066"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O</a:t>
            </a:r>
          </a:p>
        </p:txBody>
      </p:sp>
      <p:sp>
        <p:nvSpPr>
          <p:cNvPr id="13" name="TextBox 12">
            <a:extLst>
              <a:ext uri="{FF2B5EF4-FFF2-40B4-BE49-F238E27FC236}">
                <a16:creationId xmlns:a16="http://schemas.microsoft.com/office/drawing/2014/main" id="{9BDD2A6A-FD6B-29F6-F84A-BC4BCCBBCFFD}"/>
              </a:ext>
            </a:extLst>
          </p:cNvPr>
          <p:cNvSpPr txBox="1"/>
          <p:nvPr/>
        </p:nvSpPr>
        <p:spPr>
          <a:xfrm>
            <a:off x="2618393" y="1981200"/>
            <a:ext cx="732066"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 (</a:t>
            </a:r>
          </a:p>
        </p:txBody>
      </p:sp>
      <p:sp>
        <p:nvSpPr>
          <p:cNvPr id="14" name="TextBox 13">
            <a:extLst>
              <a:ext uri="{FF2B5EF4-FFF2-40B4-BE49-F238E27FC236}">
                <a16:creationId xmlns:a16="http://schemas.microsoft.com/office/drawing/2014/main" id="{36A3BA08-93DF-159C-7F91-2E09150F6BF9}"/>
              </a:ext>
            </a:extLst>
          </p:cNvPr>
          <p:cNvSpPr txBox="1"/>
          <p:nvPr/>
        </p:nvSpPr>
        <p:spPr>
          <a:xfrm>
            <a:off x="4779986" y="1981200"/>
            <a:ext cx="2154214"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K L + M N * - O</a:t>
            </a:r>
          </a:p>
        </p:txBody>
      </p:sp>
      <p:sp>
        <p:nvSpPr>
          <p:cNvPr id="15" name="TextBox 14">
            <a:extLst>
              <a:ext uri="{FF2B5EF4-FFF2-40B4-BE49-F238E27FC236}">
                <a16:creationId xmlns:a16="http://schemas.microsoft.com/office/drawing/2014/main" id="{28A9A61F-6A14-6D43-AF2C-A3CD2A6D132F}"/>
              </a:ext>
            </a:extLst>
          </p:cNvPr>
          <p:cNvSpPr txBox="1"/>
          <p:nvPr/>
        </p:nvSpPr>
        <p:spPr>
          <a:xfrm>
            <a:off x="457200" y="2362200"/>
            <a:ext cx="373379"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a:t>
            </a:r>
          </a:p>
        </p:txBody>
      </p:sp>
      <p:sp>
        <p:nvSpPr>
          <p:cNvPr id="17" name="TextBox 16">
            <a:extLst>
              <a:ext uri="{FF2B5EF4-FFF2-40B4-BE49-F238E27FC236}">
                <a16:creationId xmlns:a16="http://schemas.microsoft.com/office/drawing/2014/main" id="{6FD77660-1340-AFFC-35BD-9335460678F2}"/>
              </a:ext>
            </a:extLst>
          </p:cNvPr>
          <p:cNvSpPr txBox="1"/>
          <p:nvPr/>
        </p:nvSpPr>
        <p:spPr>
          <a:xfrm>
            <a:off x="2635042" y="2896627"/>
            <a:ext cx="1191607"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 ( ^</a:t>
            </a:r>
          </a:p>
        </p:txBody>
      </p:sp>
      <p:sp>
        <p:nvSpPr>
          <p:cNvPr id="18" name="TextBox 17">
            <a:extLst>
              <a:ext uri="{FF2B5EF4-FFF2-40B4-BE49-F238E27FC236}">
                <a16:creationId xmlns:a16="http://schemas.microsoft.com/office/drawing/2014/main" id="{452E2D43-C711-D6DD-BA0F-0D95EE0BF6C1}"/>
              </a:ext>
            </a:extLst>
          </p:cNvPr>
          <p:cNvSpPr txBox="1"/>
          <p:nvPr/>
        </p:nvSpPr>
        <p:spPr>
          <a:xfrm>
            <a:off x="4777656" y="2435423"/>
            <a:ext cx="2149679"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K L + M N * - O P</a:t>
            </a:r>
          </a:p>
        </p:txBody>
      </p:sp>
      <p:sp>
        <p:nvSpPr>
          <p:cNvPr id="19" name="TextBox 18">
            <a:extLst>
              <a:ext uri="{FF2B5EF4-FFF2-40B4-BE49-F238E27FC236}">
                <a16:creationId xmlns:a16="http://schemas.microsoft.com/office/drawing/2014/main" id="{5CA51DFF-3FEC-A721-4E25-79362FEED5C5}"/>
              </a:ext>
            </a:extLst>
          </p:cNvPr>
          <p:cNvSpPr txBox="1"/>
          <p:nvPr/>
        </p:nvSpPr>
        <p:spPr>
          <a:xfrm>
            <a:off x="502920" y="2895600"/>
            <a:ext cx="1447800"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P</a:t>
            </a:r>
          </a:p>
        </p:txBody>
      </p:sp>
      <p:sp>
        <p:nvSpPr>
          <p:cNvPr id="20" name="TextBox 19">
            <a:extLst>
              <a:ext uri="{FF2B5EF4-FFF2-40B4-BE49-F238E27FC236}">
                <a16:creationId xmlns:a16="http://schemas.microsoft.com/office/drawing/2014/main" id="{B7AB9F70-E863-7834-8305-16144924D811}"/>
              </a:ext>
            </a:extLst>
          </p:cNvPr>
          <p:cNvSpPr txBox="1"/>
          <p:nvPr/>
        </p:nvSpPr>
        <p:spPr>
          <a:xfrm>
            <a:off x="2595708" y="2465210"/>
            <a:ext cx="2149679"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 ( ^</a:t>
            </a:r>
          </a:p>
        </p:txBody>
      </p:sp>
      <p:sp>
        <p:nvSpPr>
          <p:cNvPr id="21" name="TextBox 20">
            <a:extLst>
              <a:ext uri="{FF2B5EF4-FFF2-40B4-BE49-F238E27FC236}">
                <a16:creationId xmlns:a16="http://schemas.microsoft.com/office/drawing/2014/main" id="{1BD18322-D3CA-4599-227B-0241F2E5796A}"/>
              </a:ext>
            </a:extLst>
          </p:cNvPr>
          <p:cNvSpPr txBox="1"/>
          <p:nvPr/>
        </p:nvSpPr>
        <p:spPr>
          <a:xfrm>
            <a:off x="4810242" y="2895600"/>
            <a:ext cx="2352558"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K L + M N * - O P </a:t>
            </a:r>
          </a:p>
        </p:txBody>
      </p:sp>
      <p:sp>
        <p:nvSpPr>
          <p:cNvPr id="22" name="TextBox 21">
            <a:extLst>
              <a:ext uri="{FF2B5EF4-FFF2-40B4-BE49-F238E27FC236}">
                <a16:creationId xmlns:a16="http://schemas.microsoft.com/office/drawing/2014/main" id="{F493C829-C086-1D8F-DAFE-654B44B14B8C}"/>
              </a:ext>
            </a:extLst>
          </p:cNvPr>
          <p:cNvSpPr txBox="1"/>
          <p:nvPr/>
        </p:nvSpPr>
        <p:spPr>
          <a:xfrm>
            <a:off x="533400" y="3352800"/>
            <a:ext cx="420286"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a:t>
            </a:r>
          </a:p>
        </p:txBody>
      </p:sp>
      <p:sp>
        <p:nvSpPr>
          <p:cNvPr id="23" name="TextBox 22">
            <a:extLst>
              <a:ext uri="{FF2B5EF4-FFF2-40B4-BE49-F238E27FC236}">
                <a16:creationId xmlns:a16="http://schemas.microsoft.com/office/drawing/2014/main" id="{A0D9C9B6-F370-8EC6-41B5-9D6A017DC5ED}"/>
              </a:ext>
            </a:extLst>
          </p:cNvPr>
          <p:cNvSpPr txBox="1"/>
          <p:nvPr/>
        </p:nvSpPr>
        <p:spPr>
          <a:xfrm>
            <a:off x="2667000" y="3372475"/>
            <a:ext cx="2149679"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a:t>
            </a:r>
          </a:p>
        </p:txBody>
      </p:sp>
      <p:sp>
        <p:nvSpPr>
          <p:cNvPr id="25" name="TextBox 24">
            <a:extLst>
              <a:ext uri="{FF2B5EF4-FFF2-40B4-BE49-F238E27FC236}">
                <a16:creationId xmlns:a16="http://schemas.microsoft.com/office/drawing/2014/main" id="{AD45F87A-63F7-1B92-4A6A-298486FD2D25}"/>
              </a:ext>
            </a:extLst>
          </p:cNvPr>
          <p:cNvSpPr txBox="1"/>
          <p:nvPr/>
        </p:nvSpPr>
        <p:spPr>
          <a:xfrm>
            <a:off x="4800600" y="3361094"/>
            <a:ext cx="2255517"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K L + M N * - O P ^</a:t>
            </a:r>
          </a:p>
        </p:txBody>
      </p:sp>
      <p:sp>
        <p:nvSpPr>
          <p:cNvPr id="26" name="TextBox 25">
            <a:extLst>
              <a:ext uri="{FF2B5EF4-FFF2-40B4-BE49-F238E27FC236}">
                <a16:creationId xmlns:a16="http://schemas.microsoft.com/office/drawing/2014/main" id="{9272C749-7674-F5B3-C33D-9DC83FA56112}"/>
              </a:ext>
            </a:extLst>
          </p:cNvPr>
          <p:cNvSpPr txBox="1"/>
          <p:nvPr/>
        </p:nvSpPr>
        <p:spPr>
          <a:xfrm>
            <a:off x="473364" y="3897868"/>
            <a:ext cx="517236"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a:t>
            </a:r>
          </a:p>
        </p:txBody>
      </p:sp>
      <p:sp>
        <p:nvSpPr>
          <p:cNvPr id="27" name="TextBox 26">
            <a:extLst>
              <a:ext uri="{FF2B5EF4-FFF2-40B4-BE49-F238E27FC236}">
                <a16:creationId xmlns:a16="http://schemas.microsoft.com/office/drawing/2014/main" id="{6556595F-2229-570D-DAF7-1630D041BB27}"/>
              </a:ext>
            </a:extLst>
          </p:cNvPr>
          <p:cNvSpPr txBox="1"/>
          <p:nvPr/>
        </p:nvSpPr>
        <p:spPr>
          <a:xfrm>
            <a:off x="2686424" y="3886200"/>
            <a:ext cx="894976"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 *</a:t>
            </a:r>
          </a:p>
        </p:txBody>
      </p:sp>
      <p:sp>
        <p:nvSpPr>
          <p:cNvPr id="29" name="TextBox 28">
            <a:extLst>
              <a:ext uri="{FF2B5EF4-FFF2-40B4-BE49-F238E27FC236}">
                <a16:creationId xmlns:a16="http://schemas.microsoft.com/office/drawing/2014/main" id="{06FE2C02-C8CB-40A3-29CC-35F7C4974F35}"/>
              </a:ext>
            </a:extLst>
          </p:cNvPr>
          <p:cNvSpPr txBox="1"/>
          <p:nvPr/>
        </p:nvSpPr>
        <p:spPr>
          <a:xfrm>
            <a:off x="4754881" y="3886200"/>
            <a:ext cx="2255519"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K L + M N * -  O P ^</a:t>
            </a:r>
          </a:p>
        </p:txBody>
      </p:sp>
      <p:sp>
        <p:nvSpPr>
          <p:cNvPr id="31" name="TextBox 30">
            <a:extLst>
              <a:ext uri="{FF2B5EF4-FFF2-40B4-BE49-F238E27FC236}">
                <a16:creationId xmlns:a16="http://schemas.microsoft.com/office/drawing/2014/main" id="{E4C3FB8D-D644-7095-06A2-B2C4FE174D19}"/>
              </a:ext>
            </a:extLst>
          </p:cNvPr>
          <p:cNvSpPr txBox="1"/>
          <p:nvPr/>
        </p:nvSpPr>
        <p:spPr>
          <a:xfrm>
            <a:off x="464328" y="4384001"/>
            <a:ext cx="517236"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W</a:t>
            </a:r>
          </a:p>
        </p:txBody>
      </p:sp>
      <p:sp>
        <p:nvSpPr>
          <p:cNvPr id="32" name="TextBox 31">
            <a:extLst>
              <a:ext uri="{FF2B5EF4-FFF2-40B4-BE49-F238E27FC236}">
                <a16:creationId xmlns:a16="http://schemas.microsoft.com/office/drawing/2014/main" id="{3F552437-18E1-2314-77FA-4BD4846EA7A5}"/>
              </a:ext>
            </a:extLst>
          </p:cNvPr>
          <p:cNvSpPr txBox="1"/>
          <p:nvPr/>
        </p:nvSpPr>
        <p:spPr>
          <a:xfrm>
            <a:off x="2686424" y="4360670"/>
            <a:ext cx="1005516"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 *</a:t>
            </a:r>
          </a:p>
        </p:txBody>
      </p:sp>
      <p:sp>
        <p:nvSpPr>
          <p:cNvPr id="33" name="TextBox 32">
            <a:extLst>
              <a:ext uri="{FF2B5EF4-FFF2-40B4-BE49-F238E27FC236}">
                <a16:creationId xmlns:a16="http://schemas.microsoft.com/office/drawing/2014/main" id="{41D66B44-514C-8D3C-2490-48E4E9940579}"/>
              </a:ext>
            </a:extLst>
          </p:cNvPr>
          <p:cNvSpPr txBox="1"/>
          <p:nvPr/>
        </p:nvSpPr>
        <p:spPr>
          <a:xfrm>
            <a:off x="4777656" y="4384001"/>
            <a:ext cx="2888527"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K L + M N * - O P ^ W</a:t>
            </a:r>
          </a:p>
        </p:txBody>
      </p:sp>
      <p:sp>
        <p:nvSpPr>
          <p:cNvPr id="34" name="TextBox 33">
            <a:extLst>
              <a:ext uri="{FF2B5EF4-FFF2-40B4-BE49-F238E27FC236}">
                <a16:creationId xmlns:a16="http://schemas.microsoft.com/office/drawing/2014/main" id="{EE812244-DF26-11A8-6964-7310BB61976C}"/>
              </a:ext>
            </a:extLst>
          </p:cNvPr>
          <p:cNvSpPr txBox="1"/>
          <p:nvPr/>
        </p:nvSpPr>
        <p:spPr>
          <a:xfrm>
            <a:off x="2686424" y="4781490"/>
            <a:ext cx="914400"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 /</a:t>
            </a:r>
          </a:p>
        </p:txBody>
      </p:sp>
      <p:sp>
        <p:nvSpPr>
          <p:cNvPr id="35" name="TextBox 34">
            <a:extLst>
              <a:ext uri="{FF2B5EF4-FFF2-40B4-BE49-F238E27FC236}">
                <a16:creationId xmlns:a16="http://schemas.microsoft.com/office/drawing/2014/main" id="{82EC08A1-7A41-2A0A-D4C6-865A9F512E92}"/>
              </a:ext>
            </a:extLst>
          </p:cNvPr>
          <p:cNvSpPr txBox="1"/>
          <p:nvPr/>
        </p:nvSpPr>
        <p:spPr>
          <a:xfrm>
            <a:off x="500265" y="5715000"/>
            <a:ext cx="348210"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a:t>
            </a:r>
          </a:p>
        </p:txBody>
      </p:sp>
      <p:sp>
        <p:nvSpPr>
          <p:cNvPr id="37" name="TextBox 36">
            <a:extLst>
              <a:ext uri="{FF2B5EF4-FFF2-40B4-BE49-F238E27FC236}">
                <a16:creationId xmlns:a16="http://schemas.microsoft.com/office/drawing/2014/main" id="{40CCA5AE-EE0B-67C6-495C-59A30ACB2043}"/>
              </a:ext>
            </a:extLst>
          </p:cNvPr>
          <p:cNvSpPr txBox="1"/>
          <p:nvPr/>
        </p:nvSpPr>
        <p:spPr>
          <a:xfrm>
            <a:off x="4764929" y="4800600"/>
            <a:ext cx="3528144"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K L + M N * - O P ^ W *</a:t>
            </a:r>
          </a:p>
        </p:txBody>
      </p:sp>
      <p:sp>
        <p:nvSpPr>
          <p:cNvPr id="39" name="TextBox 38">
            <a:extLst>
              <a:ext uri="{FF2B5EF4-FFF2-40B4-BE49-F238E27FC236}">
                <a16:creationId xmlns:a16="http://schemas.microsoft.com/office/drawing/2014/main" id="{43609A56-5938-21E4-C69E-896844478314}"/>
              </a:ext>
            </a:extLst>
          </p:cNvPr>
          <p:cNvSpPr txBox="1"/>
          <p:nvPr/>
        </p:nvSpPr>
        <p:spPr>
          <a:xfrm>
            <a:off x="500265" y="5328847"/>
            <a:ext cx="480407"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U</a:t>
            </a:r>
          </a:p>
        </p:txBody>
      </p:sp>
      <p:sp>
        <p:nvSpPr>
          <p:cNvPr id="41" name="TextBox 40">
            <a:extLst>
              <a:ext uri="{FF2B5EF4-FFF2-40B4-BE49-F238E27FC236}">
                <a16:creationId xmlns:a16="http://schemas.microsoft.com/office/drawing/2014/main" id="{32147A4F-E2C4-80CF-57EF-85CF98F0B11A}"/>
              </a:ext>
            </a:extLst>
          </p:cNvPr>
          <p:cNvSpPr txBox="1"/>
          <p:nvPr/>
        </p:nvSpPr>
        <p:spPr>
          <a:xfrm>
            <a:off x="4777656" y="5257802"/>
            <a:ext cx="4334286"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K L + M N * - O P ^ W * U</a:t>
            </a:r>
          </a:p>
        </p:txBody>
      </p:sp>
      <p:sp>
        <p:nvSpPr>
          <p:cNvPr id="42" name="TextBox 41">
            <a:extLst>
              <a:ext uri="{FF2B5EF4-FFF2-40B4-BE49-F238E27FC236}">
                <a16:creationId xmlns:a16="http://schemas.microsoft.com/office/drawing/2014/main" id="{DCCE7528-3E1F-F5C1-9FC5-034A19F7F9BC}"/>
              </a:ext>
            </a:extLst>
          </p:cNvPr>
          <p:cNvSpPr txBox="1"/>
          <p:nvPr/>
        </p:nvSpPr>
        <p:spPr>
          <a:xfrm>
            <a:off x="2667000" y="5726668"/>
            <a:ext cx="914400"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 /</a:t>
            </a:r>
          </a:p>
        </p:txBody>
      </p:sp>
      <p:sp>
        <p:nvSpPr>
          <p:cNvPr id="43" name="TextBox 42">
            <a:extLst>
              <a:ext uri="{FF2B5EF4-FFF2-40B4-BE49-F238E27FC236}">
                <a16:creationId xmlns:a16="http://schemas.microsoft.com/office/drawing/2014/main" id="{72E109B7-A359-90AE-301F-AA29F1CEB08A}"/>
              </a:ext>
            </a:extLst>
          </p:cNvPr>
          <p:cNvSpPr txBox="1"/>
          <p:nvPr/>
        </p:nvSpPr>
        <p:spPr>
          <a:xfrm>
            <a:off x="4806563" y="5695890"/>
            <a:ext cx="3651637" cy="400110"/>
          </a:xfrm>
          <a:prstGeom prst="rect">
            <a:avLst/>
          </a:prstGeom>
          <a:noFill/>
        </p:spPr>
        <p:txBody>
          <a:bodyPr wrap="square" rtlCol="0">
            <a:spAutoFit/>
          </a:bodyPr>
          <a:lstStyle/>
          <a:p>
            <a:r>
              <a:rPr lang="pl-PL"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K L + M N* - O P ^W*U/</a:t>
            </a:r>
          </a:p>
        </p:txBody>
      </p:sp>
      <p:sp>
        <p:nvSpPr>
          <p:cNvPr id="44" name="TextBox 43">
            <a:extLst>
              <a:ext uri="{FF2B5EF4-FFF2-40B4-BE49-F238E27FC236}">
                <a16:creationId xmlns:a16="http://schemas.microsoft.com/office/drawing/2014/main" id="{EBCA5AE5-2384-4BDC-9C48-77E16E195998}"/>
              </a:ext>
            </a:extLst>
          </p:cNvPr>
          <p:cNvSpPr txBox="1"/>
          <p:nvPr/>
        </p:nvSpPr>
        <p:spPr>
          <a:xfrm>
            <a:off x="464328" y="6225064"/>
            <a:ext cx="914400"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V</a:t>
            </a:r>
          </a:p>
        </p:txBody>
      </p:sp>
      <p:sp>
        <p:nvSpPr>
          <p:cNvPr id="46" name="TextBox 45">
            <a:extLst>
              <a:ext uri="{FF2B5EF4-FFF2-40B4-BE49-F238E27FC236}">
                <a16:creationId xmlns:a16="http://schemas.microsoft.com/office/drawing/2014/main" id="{BC3CA47E-BBBB-26FE-A672-F5DA9C812F11}"/>
              </a:ext>
            </a:extLst>
          </p:cNvPr>
          <p:cNvSpPr txBox="1"/>
          <p:nvPr/>
        </p:nvSpPr>
        <p:spPr>
          <a:xfrm>
            <a:off x="4806563" y="6172200"/>
            <a:ext cx="3651637" cy="400110"/>
          </a:xfrm>
          <a:prstGeom prst="rect">
            <a:avLst/>
          </a:prstGeom>
          <a:noFill/>
        </p:spPr>
        <p:txBody>
          <a:bodyPr wrap="square" rtlCol="0">
            <a:spAutoFit/>
          </a:bodyPr>
          <a:lstStyle/>
          <a:p>
            <a:r>
              <a:rPr lang="pl-PL"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K L + M N* - O P ^W*U/</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V</a:t>
            </a:r>
            <a:endParaRPr lang="pl-PL"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01D7FC9-90EE-CEC7-9812-61F30797091D}"/>
              </a:ext>
            </a:extLst>
          </p:cNvPr>
          <p:cNvSpPr txBox="1"/>
          <p:nvPr/>
        </p:nvSpPr>
        <p:spPr>
          <a:xfrm>
            <a:off x="533400" y="4812268"/>
            <a:ext cx="348210"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a:t>
            </a:r>
          </a:p>
        </p:txBody>
      </p:sp>
      <p:sp>
        <p:nvSpPr>
          <p:cNvPr id="16" name="TextBox 15">
            <a:extLst>
              <a:ext uri="{FF2B5EF4-FFF2-40B4-BE49-F238E27FC236}">
                <a16:creationId xmlns:a16="http://schemas.microsoft.com/office/drawing/2014/main" id="{F7E0B6D9-F6D9-5C08-E23F-30551D6DDD4B}"/>
              </a:ext>
            </a:extLst>
          </p:cNvPr>
          <p:cNvSpPr txBox="1"/>
          <p:nvPr/>
        </p:nvSpPr>
        <p:spPr>
          <a:xfrm>
            <a:off x="2667000" y="5269468"/>
            <a:ext cx="914400"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 /</a:t>
            </a:r>
          </a:p>
        </p:txBody>
      </p:sp>
      <p:sp>
        <p:nvSpPr>
          <p:cNvPr id="24" name="TextBox 23">
            <a:extLst>
              <a:ext uri="{FF2B5EF4-FFF2-40B4-BE49-F238E27FC236}">
                <a16:creationId xmlns:a16="http://schemas.microsoft.com/office/drawing/2014/main" id="{4AB154C2-0D69-AE87-16D8-35F2FDDC5947}"/>
              </a:ext>
            </a:extLst>
          </p:cNvPr>
          <p:cNvSpPr txBox="1"/>
          <p:nvPr/>
        </p:nvSpPr>
        <p:spPr>
          <a:xfrm>
            <a:off x="2667000" y="6190268"/>
            <a:ext cx="914400"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60854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500"/>
                                        <p:tgtEl>
                                          <p:spTgt spid="2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500"/>
                                        <p:tgtEl>
                                          <p:spTgt spid="2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500"/>
                                        <p:tgtEl>
                                          <p:spTgt spid="2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fade">
                                      <p:cBhvr>
                                        <p:cTn id="112" dur="500"/>
                                        <p:tgtEl>
                                          <p:spTgt spid="29"/>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fade">
                                      <p:cBhvr>
                                        <p:cTn id="122" dur="500"/>
                                        <p:tgtEl>
                                          <p:spTgt spid="3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3"/>
                                        </p:tgtEl>
                                        <p:attrNameLst>
                                          <p:attrName>style.visibility</p:attrName>
                                        </p:attrNameLst>
                                      </p:cBhvr>
                                      <p:to>
                                        <p:strVal val="visible"/>
                                      </p:to>
                                    </p:set>
                                    <p:animEffect transition="in" filter="fade">
                                      <p:cBhvr>
                                        <p:cTn id="127" dur="500"/>
                                        <p:tgtEl>
                                          <p:spTgt spid="3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5"/>
                                        </p:tgtEl>
                                        <p:attrNameLst>
                                          <p:attrName>style.visibility</p:attrName>
                                        </p:attrNameLst>
                                      </p:cBhvr>
                                      <p:to>
                                        <p:strVal val="visible"/>
                                      </p:to>
                                    </p:set>
                                    <p:animEffect transition="in" filter="fade">
                                      <p:cBhvr>
                                        <p:cTn id="132" dur="500"/>
                                        <p:tgtEl>
                                          <p:spTgt spid="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34"/>
                                        </p:tgtEl>
                                        <p:attrNameLst>
                                          <p:attrName>style.visibility</p:attrName>
                                        </p:attrNameLst>
                                      </p:cBhvr>
                                      <p:to>
                                        <p:strVal val="visible"/>
                                      </p:to>
                                    </p:set>
                                    <p:animEffect transition="in" filter="fade">
                                      <p:cBhvr>
                                        <p:cTn id="137" dur="500"/>
                                        <p:tgtEl>
                                          <p:spTgt spid="34"/>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37"/>
                                        </p:tgtEl>
                                        <p:attrNameLst>
                                          <p:attrName>style.visibility</p:attrName>
                                        </p:attrNameLst>
                                      </p:cBhvr>
                                      <p:to>
                                        <p:strVal val="visible"/>
                                      </p:to>
                                    </p:set>
                                    <p:animEffect transition="in" filter="fade">
                                      <p:cBhvr>
                                        <p:cTn id="142" dur="500"/>
                                        <p:tgtEl>
                                          <p:spTgt spid="37"/>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39"/>
                                        </p:tgtEl>
                                        <p:attrNameLst>
                                          <p:attrName>style.visibility</p:attrName>
                                        </p:attrNameLst>
                                      </p:cBhvr>
                                      <p:to>
                                        <p:strVal val="visible"/>
                                      </p:to>
                                    </p:set>
                                    <p:animEffect transition="in" filter="fade">
                                      <p:cBhvr>
                                        <p:cTn id="147" dur="500"/>
                                        <p:tgtEl>
                                          <p:spTgt spid="39"/>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16"/>
                                        </p:tgtEl>
                                        <p:attrNameLst>
                                          <p:attrName>style.visibility</p:attrName>
                                        </p:attrNameLst>
                                      </p:cBhvr>
                                      <p:to>
                                        <p:strVal val="visible"/>
                                      </p:to>
                                    </p:set>
                                    <p:animEffect transition="in" filter="fade">
                                      <p:cBhvr>
                                        <p:cTn id="152" dur="500"/>
                                        <p:tgtEl>
                                          <p:spTgt spid="16"/>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41"/>
                                        </p:tgtEl>
                                        <p:attrNameLst>
                                          <p:attrName>style.visibility</p:attrName>
                                        </p:attrNameLst>
                                      </p:cBhvr>
                                      <p:to>
                                        <p:strVal val="visible"/>
                                      </p:to>
                                    </p:set>
                                    <p:animEffect transition="in" filter="fade">
                                      <p:cBhvr>
                                        <p:cTn id="157" dur="500"/>
                                        <p:tgtEl>
                                          <p:spTgt spid="41"/>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35"/>
                                        </p:tgtEl>
                                        <p:attrNameLst>
                                          <p:attrName>style.visibility</p:attrName>
                                        </p:attrNameLst>
                                      </p:cBhvr>
                                      <p:to>
                                        <p:strVal val="visible"/>
                                      </p:to>
                                    </p:set>
                                    <p:animEffect transition="in" filter="fade">
                                      <p:cBhvr>
                                        <p:cTn id="162" dur="500"/>
                                        <p:tgtEl>
                                          <p:spTgt spid="35"/>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42"/>
                                        </p:tgtEl>
                                        <p:attrNameLst>
                                          <p:attrName>style.visibility</p:attrName>
                                        </p:attrNameLst>
                                      </p:cBhvr>
                                      <p:to>
                                        <p:strVal val="visible"/>
                                      </p:to>
                                    </p:set>
                                    <p:animEffect transition="in" filter="fade">
                                      <p:cBhvr>
                                        <p:cTn id="167" dur="500"/>
                                        <p:tgtEl>
                                          <p:spTgt spid="42"/>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43"/>
                                        </p:tgtEl>
                                        <p:attrNameLst>
                                          <p:attrName>style.visibility</p:attrName>
                                        </p:attrNameLst>
                                      </p:cBhvr>
                                      <p:to>
                                        <p:strVal val="visible"/>
                                      </p:to>
                                    </p:set>
                                    <p:animEffect transition="in" filter="fade">
                                      <p:cBhvr>
                                        <p:cTn id="172" dur="500"/>
                                        <p:tgtEl>
                                          <p:spTgt spid="43"/>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44"/>
                                        </p:tgtEl>
                                        <p:attrNameLst>
                                          <p:attrName>style.visibility</p:attrName>
                                        </p:attrNameLst>
                                      </p:cBhvr>
                                      <p:to>
                                        <p:strVal val="visible"/>
                                      </p:to>
                                    </p:set>
                                    <p:animEffect transition="in" filter="fade">
                                      <p:cBhvr>
                                        <p:cTn id="177" dur="500"/>
                                        <p:tgtEl>
                                          <p:spTgt spid="44"/>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24"/>
                                        </p:tgtEl>
                                        <p:attrNameLst>
                                          <p:attrName>style.visibility</p:attrName>
                                        </p:attrNameLst>
                                      </p:cBhvr>
                                      <p:to>
                                        <p:strVal val="visible"/>
                                      </p:to>
                                    </p:set>
                                    <p:animEffect transition="in" filter="fade">
                                      <p:cBhvr>
                                        <p:cTn id="182" dur="500"/>
                                        <p:tgtEl>
                                          <p:spTgt spid="24"/>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46"/>
                                        </p:tgtEl>
                                        <p:attrNameLst>
                                          <p:attrName>style.visibility</p:attrName>
                                        </p:attrNameLst>
                                      </p:cBhvr>
                                      <p:to>
                                        <p:strVal val="visible"/>
                                      </p:to>
                                    </p:set>
                                    <p:animEffect transition="in" filter="fade">
                                      <p:cBhvr>
                                        <p:cTn id="18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p:bldP spid="19" grpId="0"/>
      <p:bldP spid="20" grpId="0"/>
      <p:bldP spid="21" grpId="0"/>
      <p:bldP spid="22" grpId="0"/>
      <p:bldP spid="23" grpId="0"/>
      <p:bldP spid="25" grpId="0"/>
      <p:bldP spid="26" grpId="0"/>
      <p:bldP spid="27" grpId="0"/>
      <p:bldP spid="29" grpId="0"/>
      <p:bldP spid="31" grpId="0"/>
      <p:bldP spid="32" grpId="0"/>
      <p:bldP spid="33" grpId="0"/>
      <p:bldP spid="34" grpId="0"/>
      <p:bldP spid="35" grpId="0"/>
      <p:bldP spid="37" grpId="0"/>
      <p:bldP spid="39" grpId="0"/>
      <p:bldP spid="41" grpId="0"/>
      <p:bldP spid="42" grpId="0"/>
      <p:bldP spid="43" grpId="0"/>
      <p:bldP spid="44" grpId="0"/>
      <p:bldP spid="46" grpId="0"/>
      <p:bldP spid="5" grpId="0"/>
      <p:bldP spid="16"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A043DE8D-9E3E-C6CB-B278-D4FA07053BD9}"/>
              </a:ext>
            </a:extLst>
          </p:cNvPr>
          <p:cNvGraphicFramePr>
            <a:graphicFrameLocks noGrp="1"/>
          </p:cNvGraphicFramePr>
          <p:nvPr>
            <p:ph idx="1"/>
            <p:extLst>
              <p:ext uri="{D42A27DB-BD31-4B8C-83A1-F6EECF244321}">
                <p14:modId xmlns:p14="http://schemas.microsoft.com/office/powerpoint/2010/main" val="1236186329"/>
              </p:ext>
            </p:extLst>
          </p:nvPr>
        </p:nvGraphicFramePr>
        <p:xfrm>
          <a:off x="468598" y="202694"/>
          <a:ext cx="8260081" cy="3395191"/>
        </p:xfrm>
        <a:graphic>
          <a:graphicData uri="http://schemas.openxmlformats.org/drawingml/2006/table">
            <a:tbl>
              <a:tblPr firstRow="1" bandRow="1">
                <a:tableStyleId>{21E4AEA4-8DFA-4A89-87EB-49C32662AFE0}</a:tableStyleId>
              </a:tblPr>
              <a:tblGrid>
                <a:gridCol w="2128156">
                  <a:extLst>
                    <a:ext uri="{9D8B030D-6E8A-4147-A177-3AD203B41FA5}">
                      <a16:colId xmlns:a16="http://schemas.microsoft.com/office/drawing/2014/main" val="1037917193"/>
                    </a:ext>
                  </a:extLst>
                </a:gridCol>
                <a:gridCol w="2128156">
                  <a:extLst>
                    <a:ext uri="{9D8B030D-6E8A-4147-A177-3AD203B41FA5}">
                      <a16:colId xmlns:a16="http://schemas.microsoft.com/office/drawing/2014/main" val="2899453291"/>
                    </a:ext>
                  </a:extLst>
                </a:gridCol>
                <a:gridCol w="4003769">
                  <a:extLst>
                    <a:ext uri="{9D8B030D-6E8A-4147-A177-3AD203B41FA5}">
                      <a16:colId xmlns:a16="http://schemas.microsoft.com/office/drawing/2014/main" val="426650876"/>
                    </a:ext>
                  </a:extLst>
                </a:gridCol>
              </a:tblGrid>
              <a:tr h="428361">
                <a:tc>
                  <a:txBody>
                    <a:bodyPr/>
                    <a:lstStyle/>
                    <a:p>
                      <a:pPr algn="l" fontAlgn="t"/>
                      <a:r>
                        <a:rPr lang="en-US">
                          <a:solidFill>
                            <a:schemeClr val="bg1"/>
                          </a:solidFill>
                          <a:effectLst/>
                        </a:rPr>
                        <a:t>Input Expression</a:t>
                      </a:r>
                      <a:endParaRPr lang="en-US">
                        <a:solidFill>
                          <a:schemeClr val="bg1"/>
                        </a:solidFill>
                        <a:effectLst/>
                        <a:latin typeface="times new roman" panose="02020603050405020304" pitchFamily="18" charset="0"/>
                      </a:endParaRPr>
                    </a:p>
                  </a:txBody>
                  <a:tcPr marL="76200" marR="76200" marT="76200" marB="76200"/>
                </a:tc>
                <a:tc>
                  <a:txBody>
                    <a:bodyPr/>
                    <a:lstStyle/>
                    <a:p>
                      <a:pPr algn="l" fontAlgn="t"/>
                      <a:r>
                        <a:rPr lang="en-US" dirty="0">
                          <a:solidFill>
                            <a:schemeClr val="bg1"/>
                          </a:solidFill>
                          <a:effectLst/>
                        </a:rPr>
                        <a:t>Stack</a:t>
                      </a:r>
                      <a:endParaRPr lang="en-US" dirty="0">
                        <a:solidFill>
                          <a:schemeClr val="bg1"/>
                        </a:solidFill>
                        <a:effectLst/>
                        <a:latin typeface="times new roman" panose="02020603050405020304" pitchFamily="18" charset="0"/>
                      </a:endParaRPr>
                    </a:p>
                  </a:txBody>
                  <a:tcPr marL="76200" marR="76200" marT="76200" marB="76200"/>
                </a:tc>
                <a:tc>
                  <a:txBody>
                    <a:bodyPr/>
                    <a:lstStyle/>
                    <a:p>
                      <a:pPr algn="l" fontAlgn="t"/>
                      <a:r>
                        <a:rPr lang="en-US" dirty="0">
                          <a:solidFill>
                            <a:schemeClr val="bg1"/>
                          </a:solidFill>
                          <a:effectLst/>
                        </a:rPr>
                        <a:t>Postfix Expression</a:t>
                      </a:r>
                      <a:endParaRPr lang="en-US" dirty="0">
                        <a:solidFill>
                          <a:schemeClr val="bg1"/>
                        </a:solidFill>
                        <a:effectLst/>
                        <a:latin typeface="times new roman" panose="02020603050405020304" pitchFamily="18" charset="0"/>
                      </a:endParaRPr>
                    </a:p>
                  </a:txBody>
                  <a:tcPr marL="76200" marR="76200" marT="76200" marB="76200"/>
                </a:tc>
                <a:extLst>
                  <a:ext uri="{0D108BD9-81ED-4DB2-BD59-A6C34878D82A}">
                    <a16:rowId xmlns:a16="http://schemas.microsoft.com/office/drawing/2014/main" val="2272148609"/>
                  </a:ext>
                </a:extLst>
              </a:tr>
              <a:tr h="563880">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941406946"/>
                  </a:ext>
                </a:extLst>
              </a:tr>
              <a:tr h="549885">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143493832"/>
                  </a:ext>
                </a:extLst>
              </a:tr>
              <a:tr h="821715">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53910422"/>
                  </a:ext>
                </a:extLst>
              </a:tr>
              <a:tr h="549885">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45244493"/>
                  </a:ext>
                </a:extLst>
              </a:tr>
              <a:tr h="481465">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29974355"/>
                  </a:ext>
                </a:extLst>
              </a:tr>
            </a:tbl>
          </a:graphicData>
        </a:graphic>
      </p:graphicFrame>
      <p:sp>
        <p:nvSpPr>
          <p:cNvPr id="68" name="TextBox 67">
            <a:extLst>
              <a:ext uri="{FF2B5EF4-FFF2-40B4-BE49-F238E27FC236}">
                <a16:creationId xmlns:a16="http://schemas.microsoft.com/office/drawing/2014/main" id="{DB7A935C-87C5-3DE4-8FF2-9AFCD9221409}"/>
              </a:ext>
            </a:extLst>
          </p:cNvPr>
          <p:cNvSpPr txBox="1"/>
          <p:nvPr/>
        </p:nvSpPr>
        <p:spPr>
          <a:xfrm>
            <a:off x="500808" y="813935"/>
            <a:ext cx="997065"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69" name="TextBox 68">
            <a:extLst>
              <a:ext uri="{FF2B5EF4-FFF2-40B4-BE49-F238E27FC236}">
                <a16:creationId xmlns:a16="http://schemas.microsoft.com/office/drawing/2014/main" id="{255E5261-87FB-1480-5715-88D715A333F8}"/>
              </a:ext>
            </a:extLst>
          </p:cNvPr>
          <p:cNvSpPr txBox="1"/>
          <p:nvPr/>
        </p:nvSpPr>
        <p:spPr>
          <a:xfrm>
            <a:off x="4731706" y="685800"/>
            <a:ext cx="3820315" cy="461665"/>
          </a:xfrm>
          <a:prstGeom prst="rect">
            <a:avLst/>
          </a:prstGeom>
          <a:noFill/>
        </p:spPr>
        <p:txBody>
          <a:bodyPr wrap="square" rtlCol="0">
            <a:spAutoFit/>
          </a:bodyPr>
          <a:lstStyle/>
          <a:p>
            <a:r>
              <a:rPr lang="en-US"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KL+MN*-OP^W*U/V/</a:t>
            </a:r>
            <a:endParaRPr lang="pl-PL"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0" name="TextBox 69">
            <a:extLst>
              <a:ext uri="{FF2B5EF4-FFF2-40B4-BE49-F238E27FC236}">
                <a16:creationId xmlns:a16="http://schemas.microsoft.com/office/drawing/2014/main" id="{13FF5571-6919-38D4-3AD9-014E5097C0E8}"/>
              </a:ext>
            </a:extLst>
          </p:cNvPr>
          <p:cNvSpPr txBox="1"/>
          <p:nvPr/>
        </p:nvSpPr>
        <p:spPr>
          <a:xfrm>
            <a:off x="491804" y="1266755"/>
            <a:ext cx="997065"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T</a:t>
            </a:r>
          </a:p>
        </p:txBody>
      </p:sp>
      <p:sp>
        <p:nvSpPr>
          <p:cNvPr id="71" name="TextBox 70">
            <a:extLst>
              <a:ext uri="{FF2B5EF4-FFF2-40B4-BE49-F238E27FC236}">
                <a16:creationId xmlns:a16="http://schemas.microsoft.com/office/drawing/2014/main" id="{0DBD22CD-78BE-1B8B-548D-00C0016E0552}"/>
              </a:ext>
            </a:extLst>
          </p:cNvPr>
          <p:cNvSpPr txBox="1"/>
          <p:nvPr/>
        </p:nvSpPr>
        <p:spPr>
          <a:xfrm>
            <a:off x="468597" y="1923181"/>
            <a:ext cx="997065"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72" name="TextBox 71">
            <a:extLst>
              <a:ext uri="{FF2B5EF4-FFF2-40B4-BE49-F238E27FC236}">
                <a16:creationId xmlns:a16="http://schemas.microsoft.com/office/drawing/2014/main" id="{38671B93-C668-729B-04BF-1BA72D049737}"/>
              </a:ext>
            </a:extLst>
          </p:cNvPr>
          <p:cNvSpPr txBox="1"/>
          <p:nvPr/>
        </p:nvSpPr>
        <p:spPr>
          <a:xfrm>
            <a:off x="485077" y="2608981"/>
            <a:ext cx="997065"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a:t>
            </a:r>
          </a:p>
        </p:txBody>
      </p:sp>
      <p:sp>
        <p:nvSpPr>
          <p:cNvPr id="73" name="TextBox 72">
            <a:extLst>
              <a:ext uri="{FF2B5EF4-FFF2-40B4-BE49-F238E27FC236}">
                <a16:creationId xmlns:a16="http://schemas.microsoft.com/office/drawing/2014/main" id="{14D3F9D3-5A14-7A4C-18ED-3C5E821DDCFD}"/>
              </a:ext>
            </a:extLst>
          </p:cNvPr>
          <p:cNvSpPr txBox="1"/>
          <p:nvPr/>
        </p:nvSpPr>
        <p:spPr>
          <a:xfrm>
            <a:off x="2616257" y="609600"/>
            <a:ext cx="997065"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74" name="TextBox 73">
            <a:extLst>
              <a:ext uri="{FF2B5EF4-FFF2-40B4-BE49-F238E27FC236}">
                <a16:creationId xmlns:a16="http://schemas.microsoft.com/office/drawing/2014/main" id="{D9AEC788-81B0-DC38-5BA0-DA9AC804DC08}"/>
              </a:ext>
            </a:extLst>
          </p:cNvPr>
          <p:cNvSpPr txBox="1"/>
          <p:nvPr/>
        </p:nvSpPr>
        <p:spPr>
          <a:xfrm>
            <a:off x="2609245" y="1237381"/>
            <a:ext cx="997065"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75" name="TextBox 74">
            <a:extLst>
              <a:ext uri="{FF2B5EF4-FFF2-40B4-BE49-F238E27FC236}">
                <a16:creationId xmlns:a16="http://schemas.microsoft.com/office/drawing/2014/main" id="{0ECADB93-E7AC-FF56-E1F5-A5719EE8F6E5}"/>
              </a:ext>
            </a:extLst>
          </p:cNvPr>
          <p:cNvSpPr txBox="1"/>
          <p:nvPr/>
        </p:nvSpPr>
        <p:spPr>
          <a:xfrm>
            <a:off x="2602197" y="1846981"/>
            <a:ext cx="997065"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76" name="TextBox 75">
            <a:extLst>
              <a:ext uri="{FF2B5EF4-FFF2-40B4-BE49-F238E27FC236}">
                <a16:creationId xmlns:a16="http://schemas.microsoft.com/office/drawing/2014/main" id="{2E7EA39F-6BD5-530C-8EA0-AEC91601BFEC}"/>
              </a:ext>
            </a:extLst>
          </p:cNvPr>
          <p:cNvSpPr txBox="1"/>
          <p:nvPr/>
        </p:nvSpPr>
        <p:spPr>
          <a:xfrm>
            <a:off x="2629790" y="2608981"/>
            <a:ext cx="997065"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77" name="TextBox 76">
            <a:extLst>
              <a:ext uri="{FF2B5EF4-FFF2-40B4-BE49-F238E27FC236}">
                <a16:creationId xmlns:a16="http://schemas.microsoft.com/office/drawing/2014/main" id="{1F8341AB-0328-10C7-FA12-FF92C5027A90}"/>
              </a:ext>
            </a:extLst>
          </p:cNvPr>
          <p:cNvSpPr txBox="1"/>
          <p:nvPr/>
        </p:nvSpPr>
        <p:spPr>
          <a:xfrm>
            <a:off x="4724462" y="1219200"/>
            <a:ext cx="3927733" cy="461665"/>
          </a:xfrm>
          <a:prstGeom prst="rect">
            <a:avLst/>
          </a:prstGeom>
          <a:noFill/>
        </p:spPr>
        <p:txBody>
          <a:bodyPr wrap="square" rtlCol="0">
            <a:spAutoFit/>
          </a:bodyPr>
          <a:lstStyle/>
          <a:p>
            <a:r>
              <a:rPr lang="en-US"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KL+MN*-OP^W*U/V/T</a:t>
            </a:r>
            <a:endParaRPr lang="pl-PL"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8" name="TextBox 77">
            <a:extLst>
              <a:ext uri="{FF2B5EF4-FFF2-40B4-BE49-F238E27FC236}">
                <a16:creationId xmlns:a16="http://schemas.microsoft.com/office/drawing/2014/main" id="{E773228A-8F68-F671-40B3-9A981748AE0D}"/>
              </a:ext>
            </a:extLst>
          </p:cNvPr>
          <p:cNvSpPr txBox="1"/>
          <p:nvPr/>
        </p:nvSpPr>
        <p:spPr>
          <a:xfrm>
            <a:off x="4718176" y="1752600"/>
            <a:ext cx="3751422" cy="830997"/>
          </a:xfrm>
          <a:prstGeom prst="rect">
            <a:avLst/>
          </a:prstGeom>
          <a:noFill/>
        </p:spPr>
        <p:txBody>
          <a:bodyPr wrap="square" rtlCol="0">
            <a:spAutoFit/>
          </a:bodyPr>
          <a:lstStyle/>
          <a:p>
            <a:r>
              <a:rPr lang="en-US"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KL+MN*-OP^W*U/V/T*</a:t>
            </a:r>
            <a:r>
              <a:rPr lang="en-US" dirty="0">
                <a:latin typeface="Calibri" panose="020F0502020204030204" pitchFamily="34" charset="0"/>
                <a:ea typeface="Calibri" panose="020F0502020204030204" pitchFamily="34" charset="0"/>
                <a:cs typeface="Calibri" panose="020F0502020204030204" pitchFamily="34" charset="0"/>
              </a:rPr>
              <a:t/>
            </a:r>
            <a:br>
              <a:rPr lang="en-US" dirty="0">
                <a:latin typeface="Calibri" panose="020F0502020204030204" pitchFamily="34" charset="0"/>
                <a:ea typeface="Calibri" panose="020F0502020204030204" pitchFamily="34" charset="0"/>
                <a:cs typeface="Calibri" panose="020F0502020204030204" pitchFamily="34" charset="0"/>
              </a:rPr>
            </a:br>
            <a:r>
              <a:rPr lang="en-US"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KL+MN*-OP^W*U/V/T*+</a:t>
            </a:r>
            <a:endParaRPr lang="pl-PL"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79" name="Table 78">
            <a:extLst>
              <a:ext uri="{FF2B5EF4-FFF2-40B4-BE49-F238E27FC236}">
                <a16:creationId xmlns:a16="http://schemas.microsoft.com/office/drawing/2014/main" id="{49020B37-D5BB-B0A3-0423-23E6B7C702F7}"/>
              </a:ext>
            </a:extLst>
          </p:cNvPr>
          <p:cNvGraphicFramePr>
            <a:graphicFrameLocks noGrp="1"/>
          </p:cNvGraphicFramePr>
          <p:nvPr>
            <p:extLst>
              <p:ext uri="{D42A27DB-BD31-4B8C-83A1-F6EECF244321}">
                <p14:modId xmlns:p14="http://schemas.microsoft.com/office/powerpoint/2010/main" val="1914462787"/>
              </p:ext>
            </p:extLst>
          </p:nvPr>
        </p:nvGraphicFramePr>
        <p:xfrm>
          <a:off x="4759415" y="2608981"/>
          <a:ext cx="3751422" cy="467360"/>
        </p:xfrm>
        <a:graphic>
          <a:graphicData uri="http://schemas.openxmlformats.org/drawingml/2006/table">
            <a:tbl>
              <a:tblPr/>
              <a:tblGrid>
                <a:gridCol w="3751422">
                  <a:extLst>
                    <a:ext uri="{9D8B030D-6E8A-4147-A177-3AD203B41FA5}">
                      <a16:colId xmlns:a16="http://schemas.microsoft.com/office/drawing/2014/main" val="3737563187"/>
                    </a:ext>
                  </a:extLst>
                </a:gridCol>
              </a:tblGrid>
              <a:tr h="356735">
                <a:tc>
                  <a:txBody>
                    <a:bodyPr/>
                    <a:lstStyle/>
                    <a:p>
                      <a:pPr algn="just" fontAlgn="t"/>
                      <a:r>
                        <a:rPr lang="en-US" sz="24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KL+MN*-OP^W*U/V/T*Q</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noFill/>
                  </a:tcPr>
                </a:tc>
                <a:extLst>
                  <a:ext uri="{0D108BD9-81ED-4DB2-BD59-A6C34878D82A}">
                    <a16:rowId xmlns:a16="http://schemas.microsoft.com/office/drawing/2014/main" val="2338382317"/>
                  </a:ext>
                </a:extLst>
              </a:tr>
            </a:tbl>
          </a:graphicData>
        </a:graphic>
      </p:graphicFrame>
      <p:graphicFrame>
        <p:nvGraphicFramePr>
          <p:cNvPr id="80" name="Table 79">
            <a:extLst>
              <a:ext uri="{FF2B5EF4-FFF2-40B4-BE49-F238E27FC236}">
                <a16:creationId xmlns:a16="http://schemas.microsoft.com/office/drawing/2014/main" id="{63E737D9-B008-6C1C-6BDE-D03684D9A3EE}"/>
              </a:ext>
            </a:extLst>
          </p:cNvPr>
          <p:cNvGraphicFramePr>
            <a:graphicFrameLocks noGrp="1"/>
          </p:cNvGraphicFramePr>
          <p:nvPr>
            <p:extLst>
              <p:ext uri="{D42A27DB-BD31-4B8C-83A1-F6EECF244321}">
                <p14:modId xmlns:p14="http://schemas.microsoft.com/office/powerpoint/2010/main" val="3019330723"/>
              </p:ext>
            </p:extLst>
          </p:nvPr>
        </p:nvGraphicFramePr>
        <p:xfrm>
          <a:off x="4764033" y="3114040"/>
          <a:ext cx="3751422" cy="467360"/>
        </p:xfrm>
        <a:graphic>
          <a:graphicData uri="http://schemas.openxmlformats.org/drawingml/2006/table">
            <a:tbl>
              <a:tblPr/>
              <a:tblGrid>
                <a:gridCol w="3751422">
                  <a:extLst>
                    <a:ext uri="{9D8B030D-6E8A-4147-A177-3AD203B41FA5}">
                      <a16:colId xmlns:a16="http://schemas.microsoft.com/office/drawing/2014/main" val="3737563187"/>
                    </a:ext>
                  </a:extLst>
                </a:gridCol>
              </a:tblGrid>
              <a:tr h="356735">
                <a:tc>
                  <a:txBody>
                    <a:bodyPr/>
                    <a:lstStyle/>
                    <a:p>
                      <a:pPr algn="just" fontAlgn="t"/>
                      <a:r>
                        <a:rPr lang="en-US" sz="2400" b="1" i="0" kern="1200" dirty="0">
                          <a:solidFill>
                            <a:srgbClr val="FF3300"/>
                          </a:solidFill>
                          <a:effectLst/>
                          <a:latin typeface="Calibri" panose="020F0502020204030204" pitchFamily="34" charset="0"/>
                          <a:ea typeface="Calibri" panose="020F0502020204030204" pitchFamily="34" charset="0"/>
                          <a:cs typeface="Calibri" panose="020F0502020204030204" pitchFamily="34" charset="0"/>
                        </a:rPr>
                        <a:t>KL+MN*-OP^W*U/V/T*+Q+</a:t>
                      </a:r>
                      <a:endParaRPr lang="en-US" sz="2400" b="1" dirty="0">
                        <a:solidFill>
                          <a:srgbClr val="FF3300"/>
                        </a:solidFill>
                        <a:effectLst/>
                        <a:latin typeface="Calibri" panose="020F0502020204030204" pitchFamily="34" charset="0"/>
                        <a:ea typeface="Calibri" panose="020F0502020204030204" pitchFamily="34" charset="0"/>
                        <a:cs typeface="Calibri" panose="020F0502020204030204" pitchFamily="34" charset="0"/>
                      </a:endParaRP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noFill/>
                  </a:tcPr>
                </a:tc>
                <a:extLst>
                  <a:ext uri="{0D108BD9-81ED-4DB2-BD59-A6C34878D82A}">
                    <a16:rowId xmlns:a16="http://schemas.microsoft.com/office/drawing/2014/main" val="2338382317"/>
                  </a:ext>
                </a:extLst>
              </a:tr>
            </a:tbl>
          </a:graphicData>
        </a:graphic>
      </p:graphicFrame>
      <p:sp>
        <p:nvSpPr>
          <p:cNvPr id="82" name="TextBox 81">
            <a:extLst>
              <a:ext uri="{FF2B5EF4-FFF2-40B4-BE49-F238E27FC236}">
                <a16:creationId xmlns:a16="http://schemas.microsoft.com/office/drawing/2014/main" id="{7B342D12-DE3B-2393-5A9D-279A617370EF}"/>
              </a:ext>
            </a:extLst>
          </p:cNvPr>
          <p:cNvSpPr txBox="1"/>
          <p:nvPr/>
        </p:nvSpPr>
        <p:spPr>
          <a:xfrm>
            <a:off x="450124" y="3979544"/>
            <a:ext cx="8199119" cy="2677656"/>
          </a:xfrm>
          <a:prstGeom prst="rect">
            <a:avLst/>
          </a:prstGeom>
          <a:noFill/>
        </p:spPr>
        <p:txBody>
          <a:bodyPr wrap="square" rtlCol="0">
            <a:spAutoFit/>
          </a:bodyPr>
          <a:lstStyle/>
          <a:p>
            <a:r>
              <a:rPr lang="en-US" b="0" i="0" dirty="0">
                <a:solidFill>
                  <a:srgbClr val="FF3300"/>
                </a:solidFill>
                <a:effectLst/>
                <a:latin typeface="+mn-lt"/>
              </a:rPr>
              <a:t>The final postfix expression of infix expression</a:t>
            </a:r>
          </a:p>
          <a:p>
            <a:endParaRPr lang="en-US" b="0" i="0" dirty="0">
              <a:solidFill>
                <a:srgbClr val="333333"/>
              </a:solidFill>
              <a:effectLst/>
              <a:latin typeface="+mn-lt"/>
            </a:endParaRPr>
          </a:p>
          <a:p>
            <a:r>
              <a:rPr lang="en-US" b="1" i="0" dirty="0">
                <a:solidFill>
                  <a:srgbClr val="3333CC"/>
                </a:solidFill>
                <a:effectLst/>
                <a:latin typeface="+mn-lt"/>
              </a:rPr>
              <a:t>(K + L - M*N + (O^P) * W/U/V * T + Q) </a:t>
            </a:r>
          </a:p>
          <a:p>
            <a:endParaRPr lang="en-US" b="0" i="0" dirty="0">
              <a:solidFill>
                <a:srgbClr val="333333"/>
              </a:solidFill>
              <a:effectLst/>
              <a:latin typeface="+mn-lt"/>
            </a:endParaRPr>
          </a:p>
          <a:p>
            <a:r>
              <a:rPr lang="en-US" b="0" i="0" dirty="0">
                <a:solidFill>
                  <a:srgbClr val="FF3300"/>
                </a:solidFill>
                <a:effectLst/>
                <a:latin typeface="+mn-lt"/>
              </a:rPr>
              <a:t>is </a:t>
            </a:r>
          </a:p>
          <a:p>
            <a:endParaRPr lang="en-US" b="0" i="0" dirty="0">
              <a:solidFill>
                <a:srgbClr val="333333"/>
              </a:solidFill>
              <a:effectLst/>
              <a:latin typeface="+mn-lt"/>
            </a:endParaRPr>
          </a:p>
          <a:p>
            <a:r>
              <a:rPr lang="en-US" b="1" i="0" dirty="0">
                <a:solidFill>
                  <a:srgbClr val="3333CC"/>
                </a:solidFill>
                <a:effectLst/>
                <a:latin typeface="+mn-lt"/>
              </a:rPr>
              <a:t>KL+MN*-OP^W*U/V/T*+Q+</a:t>
            </a:r>
            <a:endParaRPr lang="en-US" b="1" dirty="0">
              <a:solidFill>
                <a:srgbClr val="3333CC"/>
              </a:solidFill>
              <a:latin typeface="+mn-lt"/>
            </a:endParaRPr>
          </a:p>
        </p:txBody>
      </p:sp>
    </p:spTree>
    <p:extLst>
      <p:ext uri="{BB962C8B-B14F-4D97-AF65-F5344CB8AC3E}">
        <p14:creationId xmlns:p14="http://schemas.microsoft.com/office/powerpoint/2010/main" val="319835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500"/>
                                        <p:tgtEl>
                                          <p:spTgt spid="7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500"/>
                                        <p:tgtEl>
                                          <p:spTgt spid="7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500"/>
                                        <p:tgtEl>
                                          <p:spTgt spid="7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500"/>
                                        <p:tgtEl>
                                          <p:spTgt spid="7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fade">
                                      <p:cBhvr>
                                        <p:cTn id="57" dur="500"/>
                                        <p:tgtEl>
                                          <p:spTgt spid="7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fade">
                                      <p:cBhvr>
                                        <p:cTn id="62" dur="500"/>
                                        <p:tgtEl>
                                          <p:spTgt spid="7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2">
                                            <p:txEl>
                                              <p:pRg st="0" end="0"/>
                                            </p:txEl>
                                          </p:spTgt>
                                        </p:tgtEl>
                                        <p:attrNameLst>
                                          <p:attrName>style.visibility</p:attrName>
                                        </p:attrNameLst>
                                      </p:cBhvr>
                                      <p:to>
                                        <p:strVal val="visible"/>
                                      </p:to>
                                    </p:set>
                                    <p:animEffect transition="in" filter="fade">
                                      <p:cBhvr>
                                        <p:cTn id="72" dur="500"/>
                                        <p:tgtEl>
                                          <p:spTgt spid="82">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2">
                                            <p:txEl>
                                              <p:pRg st="2" end="2"/>
                                            </p:txEl>
                                          </p:spTgt>
                                        </p:tgtEl>
                                        <p:attrNameLst>
                                          <p:attrName>style.visibility</p:attrName>
                                        </p:attrNameLst>
                                      </p:cBhvr>
                                      <p:to>
                                        <p:strVal val="visible"/>
                                      </p:to>
                                    </p:set>
                                    <p:animEffect transition="in" filter="fade">
                                      <p:cBhvr>
                                        <p:cTn id="77" dur="500"/>
                                        <p:tgtEl>
                                          <p:spTgt spid="82">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82">
                                            <p:txEl>
                                              <p:pRg st="4" end="4"/>
                                            </p:txEl>
                                          </p:spTgt>
                                        </p:tgtEl>
                                        <p:attrNameLst>
                                          <p:attrName>style.visibility</p:attrName>
                                        </p:attrNameLst>
                                      </p:cBhvr>
                                      <p:to>
                                        <p:strVal val="visible"/>
                                      </p:to>
                                    </p:set>
                                    <p:animEffect transition="in" filter="fade">
                                      <p:cBhvr>
                                        <p:cTn id="82" dur="500"/>
                                        <p:tgtEl>
                                          <p:spTgt spid="82">
                                            <p:txEl>
                                              <p:pRg st="4" end="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82">
                                            <p:txEl>
                                              <p:pRg st="6" end="6"/>
                                            </p:txEl>
                                          </p:spTgt>
                                        </p:tgtEl>
                                        <p:attrNameLst>
                                          <p:attrName>style.visibility</p:attrName>
                                        </p:attrNameLst>
                                      </p:cBhvr>
                                      <p:to>
                                        <p:strVal val="visible"/>
                                      </p:to>
                                    </p:set>
                                    <p:animEffect transition="in" filter="fade">
                                      <p:cBhvr>
                                        <p:cTn id="87" dur="500"/>
                                        <p:tgtEl>
                                          <p:spTgt spid="8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0" grpId="0"/>
      <p:bldP spid="71" grpId="0"/>
      <p:bldP spid="72" grpId="0"/>
      <p:bldP spid="73" grpId="0"/>
      <p:bldP spid="74" grpId="0"/>
      <p:bldP spid="75" grpId="0"/>
      <p:bldP spid="76" grpId="0"/>
      <p:bldP spid="77" grpId="0"/>
      <p:bldP spid="7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ED63745C-1033-958F-9F17-AB93DBB51A3B}"/>
              </a:ext>
            </a:extLst>
          </p:cNvPr>
          <p:cNvSpPr>
            <a:spLocks noChangeArrowheads="1"/>
          </p:cNvSpPr>
          <p:nvPr/>
        </p:nvSpPr>
        <p:spPr bwMode="auto">
          <a:xfrm>
            <a:off x="669636" y="990600"/>
            <a:ext cx="82296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800" b="1" dirty="0">
                <a:solidFill>
                  <a:srgbClr val="CC0000"/>
                </a:solidFill>
              </a:rPr>
              <a:t>What is Postfix expression for the following infix expression?</a:t>
            </a:r>
          </a:p>
          <a:p>
            <a:pPr>
              <a:spcBef>
                <a:spcPct val="0"/>
              </a:spcBef>
              <a:buFontTx/>
              <a:buNone/>
            </a:pPr>
            <a:endParaRPr lang="en-US" altLang="en-US" sz="2800" b="1" dirty="0">
              <a:solidFill>
                <a:srgbClr val="CC0000"/>
              </a:solidFill>
            </a:endParaRPr>
          </a:p>
          <a:p>
            <a:pPr>
              <a:spcBef>
                <a:spcPct val="0"/>
              </a:spcBef>
              <a:buFontTx/>
              <a:buNone/>
            </a:pPr>
            <a:r>
              <a:rPr lang="en-US" altLang="en-US" sz="2800" b="1" dirty="0"/>
              <a:t>a – ( b + c * d ) / e</a:t>
            </a:r>
          </a:p>
          <a:p>
            <a:pPr>
              <a:spcBef>
                <a:spcPct val="0"/>
              </a:spcBef>
              <a:buFontTx/>
              <a:buNone/>
            </a:pPr>
            <a:endParaRPr lang="en-US" altLang="en-US" sz="2800" b="1" dirty="0"/>
          </a:p>
          <a:p>
            <a:pPr>
              <a:spcBef>
                <a:spcPct val="0"/>
              </a:spcBef>
              <a:buFontTx/>
              <a:buNone/>
            </a:pPr>
            <a:r>
              <a:rPr lang="en-US" altLang="en-US" sz="2800" b="1" dirty="0">
                <a:solidFill>
                  <a:srgbClr val="CC0000"/>
                </a:solidFill>
              </a:rPr>
              <a:t>Solution: </a:t>
            </a:r>
          </a:p>
          <a:p>
            <a:pPr>
              <a:spcBef>
                <a:spcPct val="0"/>
              </a:spcBef>
              <a:buFontTx/>
              <a:buNone/>
            </a:pPr>
            <a:endParaRPr lang="en-US" altLang="en-US" sz="2800" b="1" dirty="0"/>
          </a:p>
          <a:p>
            <a:pPr>
              <a:spcBef>
                <a:spcPct val="0"/>
              </a:spcBef>
              <a:buFontTx/>
              <a:buNone/>
            </a:pPr>
            <a:r>
              <a:rPr lang="en-US" altLang="en-US" sz="2800" b="1" dirty="0"/>
              <a:t>a b c d * + e / -</a:t>
            </a:r>
          </a:p>
        </p:txBody>
      </p:sp>
      <p:sp>
        <p:nvSpPr>
          <p:cNvPr id="37891" name="Rectangle 3">
            <a:extLst>
              <a:ext uri="{FF2B5EF4-FFF2-40B4-BE49-F238E27FC236}">
                <a16:creationId xmlns:a16="http://schemas.microsoft.com/office/drawing/2014/main" id="{409C7325-CE97-5DC7-B276-FFDE58EC4BD7}"/>
              </a:ext>
            </a:extLst>
          </p:cNvPr>
          <p:cNvSpPr>
            <a:spLocks noChangeArrowheads="1"/>
          </p:cNvSpPr>
          <p:nvPr/>
        </p:nvSpPr>
        <p:spPr bwMode="auto">
          <a:xfrm>
            <a:off x="690418" y="304800"/>
            <a:ext cx="800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3600" dirty="0">
                <a:solidFill>
                  <a:srgbClr val="3333CC"/>
                </a:solidFill>
              </a:rPr>
              <a:t>Self Test-1</a:t>
            </a:r>
            <a:endParaRPr lang="en-US" altLang="en-US" b="1" dirty="0">
              <a:solidFill>
                <a:srgbClr val="3333CC"/>
              </a:solidFill>
            </a:endParaRPr>
          </a:p>
        </p:txBody>
      </p:sp>
      <p:pic>
        <p:nvPicPr>
          <p:cNvPr id="37893" name="Picture 5" descr="See the source image">
            <a:extLst>
              <a:ext uri="{FF2B5EF4-FFF2-40B4-BE49-F238E27FC236}">
                <a16:creationId xmlns:a16="http://schemas.microsoft.com/office/drawing/2014/main" id="{A7907B60-C134-391B-1376-D09FEC0507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43"/>
          <a:stretch/>
        </p:blipFill>
        <p:spPr bwMode="auto">
          <a:xfrm>
            <a:off x="3581400" y="1752600"/>
            <a:ext cx="5353050" cy="449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90">
                                            <p:txEl>
                                              <p:pRg st="4" end="4"/>
                                            </p:txEl>
                                          </p:spTgt>
                                        </p:tgtEl>
                                        <p:attrNameLst>
                                          <p:attrName>style.visibility</p:attrName>
                                        </p:attrNameLst>
                                      </p:cBhvr>
                                      <p:to>
                                        <p:strVal val="visible"/>
                                      </p:to>
                                    </p:set>
                                    <p:animEffect transition="in" filter="fade">
                                      <p:cBhvr>
                                        <p:cTn id="7" dur="500"/>
                                        <p:tgtEl>
                                          <p:spTgt spid="37890">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890">
                                            <p:txEl>
                                              <p:pRg st="6" end="6"/>
                                            </p:txEl>
                                          </p:spTgt>
                                        </p:tgtEl>
                                        <p:attrNameLst>
                                          <p:attrName>style.visibility</p:attrName>
                                        </p:attrNameLst>
                                      </p:cBhvr>
                                      <p:to>
                                        <p:strVal val="visible"/>
                                      </p:to>
                                    </p:set>
                                    <p:animEffect transition="in" filter="fade">
                                      <p:cBhvr>
                                        <p:cTn id="12" dur="500"/>
                                        <p:tgtEl>
                                          <p:spTgt spid="37890">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893"/>
                                        </p:tgtEl>
                                        <p:attrNameLst>
                                          <p:attrName>style.visibility</p:attrName>
                                        </p:attrNameLst>
                                      </p:cBhvr>
                                      <p:to>
                                        <p:strVal val="visible"/>
                                      </p:to>
                                    </p:set>
                                    <p:animEffect transition="in" filter="fade">
                                      <p:cBhvr>
                                        <p:cTn id="17" dur="500"/>
                                        <p:tgtEl>
                                          <p:spTgt spid="37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D36C-41A2-2A8F-84A7-314C8A662EA4}"/>
              </a:ext>
            </a:extLst>
          </p:cNvPr>
          <p:cNvSpPr>
            <a:spLocks noGrp="1"/>
          </p:cNvSpPr>
          <p:nvPr>
            <p:ph type="title"/>
          </p:nvPr>
        </p:nvSpPr>
        <p:spPr>
          <a:xfrm>
            <a:off x="685800" y="762000"/>
            <a:ext cx="7772400" cy="1143000"/>
          </a:xfrm>
        </p:spPr>
        <p:txBody>
          <a:bodyPr/>
          <a:lstStyle/>
          <a:p>
            <a:r>
              <a:rPr lang="en-US" dirty="0">
                <a:solidFill>
                  <a:srgbClr val="3333CC"/>
                </a:solidFill>
              </a:rPr>
              <a:t>What is an Expression?</a:t>
            </a:r>
          </a:p>
        </p:txBody>
      </p:sp>
      <p:sp>
        <p:nvSpPr>
          <p:cNvPr id="3" name="Content Placeholder 2">
            <a:extLst>
              <a:ext uri="{FF2B5EF4-FFF2-40B4-BE49-F238E27FC236}">
                <a16:creationId xmlns:a16="http://schemas.microsoft.com/office/drawing/2014/main" id="{86A12A20-9557-1D08-BF1B-8F7550315E4C}"/>
              </a:ext>
            </a:extLst>
          </p:cNvPr>
          <p:cNvSpPr>
            <a:spLocks noGrp="1"/>
          </p:cNvSpPr>
          <p:nvPr>
            <p:ph idx="1"/>
          </p:nvPr>
        </p:nvSpPr>
        <p:spPr>
          <a:xfrm>
            <a:off x="838200" y="2133600"/>
            <a:ext cx="7772400" cy="4114800"/>
          </a:xfrm>
        </p:spPr>
        <p:txBody>
          <a:bodyPr/>
          <a:lstStyle/>
          <a:p>
            <a:pPr marL="0" indent="0" algn="just">
              <a:buNone/>
            </a:pPr>
            <a:r>
              <a:rPr lang="en-US" sz="2400" b="0" i="0" dirty="0">
                <a:solidFill>
                  <a:srgbClr val="363639"/>
                </a:solidFill>
                <a:effectLst/>
              </a:rPr>
              <a:t>An </a:t>
            </a:r>
            <a:r>
              <a:rPr lang="en-US" sz="2400" b="0" i="0" dirty="0">
                <a:effectLst/>
              </a:rPr>
              <a:t>expression</a:t>
            </a:r>
            <a:r>
              <a:rPr lang="en-US" sz="2400" b="0" i="0" dirty="0">
                <a:solidFill>
                  <a:srgbClr val="363639"/>
                </a:solidFill>
                <a:effectLst/>
              </a:rPr>
              <a:t> in math is a sentence with a minimum of two numbers or variables and at least one math operation. This math operation can be addition, subtraction, multiplication, or division. The structure of an expression is:</a:t>
            </a:r>
          </a:p>
          <a:p>
            <a:pPr marL="0" indent="0" algn="just">
              <a:buNone/>
            </a:pPr>
            <a:endParaRPr lang="en-US" sz="2400" dirty="0">
              <a:solidFill>
                <a:srgbClr val="363639"/>
              </a:solidFill>
            </a:endParaRPr>
          </a:p>
          <a:p>
            <a:pPr marL="0" indent="0" algn="ctr">
              <a:buNone/>
            </a:pPr>
            <a:r>
              <a:rPr lang="en-US" sz="1800" b="1" dirty="0">
                <a:solidFill>
                  <a:srgbClr val="363639"/>
                </a:solidFill>
              </a:rPr>
              <a:t>Expression is (Number/variable, Math Operator, Number/variable)</a:t>
            </a:r>
          </a:p>
        </p:txBody>
      </p:sp>
      <p:graphicFrame>
        <p:nvGraphicFramePr>
          <p:cNvPr id="4" name="Table 4">
            <a:extLst>
              <a:ext uri="{FF2B5EF4-FFF2-40B4-BE49-F238E27FC236}">
                <a16:creationId xmlns:a16="http://schemas.microsoft.com/office/drawing/2014/main" id="{BD6E168D-2902-10D4-DD65-1038EC9F62C8}"/>
              </a:ext>
            </a:extLst>
          </p:cNvPr>
          <p:cNvGraphicFramePr>
            <a:graphicFrameLocks noGrp="1"/>
          </p:cNvGraphicFramePr>
          <p:nvPr>
            <p:extLst>
              <p:ext uri="{D42A27DB-BD31-4B8C-83A1-F6EECF244321}">
                <p14:modId xmlns:p14="http://schemas.microsoft.com/office/powerpoint/2010/main" val="32338157"/>
              </p:ext>
            </p:extLst>
          </p:nvPr>
        </p:nvGraphicFramePr>
        <p:xfrm>
          <a:off x="1676400" y="4776057"/>
          <a:ext cx="6096000" cy="1483360"/>
        </p:xfrm>
        <a:graphic>
          <a:graphicData uri="http://schemas.openxmlformats.org/drawingml/2006/table">
            <a:tbl>
              <a:tblPr firstRow="1" bandRow="1">
                <a:tableStyleId>{21E4AEA4-8DFA-4A89-87EB-49C32662AFE0}</a:tableStyleId>
              </a:tblPr>
              <a:tblGrid>
                <a:gridCol w="3048000">
                  <a:extLst>
                    <a:ext uri="{9D8B030D-6E8A-4147-A177-3AD203B41FA5}">
                      <a16:colId xmlns:a16="http://schemas.microsoft.com/office/drawing/2014/main" val="545745317"/>
                    </a:ext>
                  </a:extLst>
                </a:gridCol>
                <a:gridCol w="3048000">
                  <a:extLst>
                    <a:ext uri="{9D8B030D-6E8A-4147-A177-3AD203B41FA5}">
                      <a16:colId xmlns:a16="http://schemas.microsoft.com/office/drawing/2014/main" val="706145631"/>
                    </a:ext>
                  </a:extLst>
                </a:gridCol>
              </a:tblGrid>
              <a:tr h="370840">
                <a:tc>
                  <a:txBody>
                    <a:bodyPr/>
                    <a:lstStyle/>
                    <a:p>
                      <a:r>
                        <a:rPr lang="en-US" dirty="0">
                          <a:effectLst/>
                        </a:rPr>
                        <a:t>Example 1:</a:t>
                      </a:r>
                    </a:p>
                  </a:txBody>
                  <a:tcPr anchor="ctr"/>
                </a:tc>
                <a:tc>
                  <a:txBody>
                    <a:bodyPr/>
                    <a:lstStyle/>
                    <a:p>
                      <a:r>
                        <a:rPr lang="en-US" dirty="0"/>
                        <a:t>7+9</a:t>
                      </a:r>
                    </a:p>
                  </a:txBody>
                  <a:tcPr/>
                </a:tc>
                <a:extLst>
                  <a:ext uri="{0D108BD9-81ED-4DB2-BD59-A6C34878D82A}">
                    <a16:rowId xmlns:a16="http://schemas.microsoft.com/office/drawing/2014/main" val="3007648542"/>
                  </a:ext>
                </a:extLst>
              </a:tr>
              <a:tr h="370840">
                <a:tc>
                  <a:txBody>
                    <a:bodyPr/>
                    <a:lstStyle/>
                    <a:p>
                      <a:r>
                        <a:rPr lang="en-US">
                          <a:effectLst/>
                        </a:rPr>
                        <a:t>Example 2:</a:t>
                      </a:r>
                    </a:p>
                  </a:txBody>
                  <a:tcPr anchor="ctr"/>
                </a:tc>
                <a:tc>
                  <a:txBody>
                    <a:bodyPr/>
                    <a:lstStyle/>
                    <a:p>
                      <a:r>
                        <a:rPr lang="en-US" dirty="0"/>
                        <a:t>23.5 x 4</a:t>
                      </a:r>
                    </a:p>
                  </a:txBody>
                  <a:tcPr/>
                </a:tc>
                <a:extLst>
                  <a:ext uri="{0D108BD9-81ED-4DB2-BD59-A6C34878D82A}">
                    <a16:rowId xmlns:a16="http://schemas.microsoft.com/office/drawing/2014/main" val="2832432365"/>
                  </a:ext>
                </a:extLst>
              </a:tr>
              <a:tr h="370840">
                <a:tc>
                  <a:txBody>
                    <a:bodyPr/>
                    <a:lstStyle/>
                    <a:p>
                      <a:r>
                        <a:rPr lang="en-US">
                          <a:effectLst/>
                        </a:rPr>
                        <a:t>Example 3:</a:t>
                      </a:r>
                    </a:p>
                  </a:txBody>
                  <a:tcPr anchor="ctr"/>
                </a:tc>
                <a:tc>
                  <a:txBody>
                    <a:bodyPr/>
                    <a:lstStyle/>
                    <a:p>
                      <a:r>
                        <a:rPr lang="en-US" dirty="0"/>
                        <a:t>37s – 6t</a:t>
                      </a:r>
                    </a:p>
                  </a:txBody>
                  <a:tcPr/>
                </a:tc>
                <a:extLst>
                  <a:ext uri="{0D108BD9-81ED-4DB2-BD59-A6C34878D82A}">
                    <a16:rowId xmlns:a16="http://schemas.microsoft.com/office/drawing/2014/main" val="1433482864"/>
                  </a:ext>
                </a:extLst>
              </a:tr>
              <a:tr h="370840">
                <a:tc>
                  <a:txBody>
                    <a:bodyPr/>
                    <a:lstStyle/>
                    <a:p>
                      <a:r>
                        <a:rPr lang="en-US" dirty="0">
                          <a:effectLst/>
                        </a:rPr>
                        <a:t>Example 4:</a:t>
                      </a:r>
                    </a:p>
                  </a:txBody>
                  <a:tcPr anchor="ctr"/>
                </a:tc>
                <a:tc>
                  <a:txBody>
                    <a:bodyPr/>
                    <a:lstStyle/>
                    <a:p>
                      <a:r>
                        <a:rPr lang="en-US" dirty="0"/>
                        <a:t>25a4 + 9 – 4 / 15</a:t>
                      </a:r>
                    </a:p>
                  </a:txBody>
                  <a:tcPr/>
                </a:tc>
                <a:extLst>
                  <a:ext uri="{0D108BD9-81ED-4DB2-BD59-A6C34878D82A}">
                    <a16:rowId xmlns:a16="http://schemas.microsoft.com/office/drawing/2014/main" val="3514880080"/>
                  </a:ext>
                </a:extLst>
              </a:tr>
            </a:tbl>
          </a:graphicData>
        </a:graphic>
      </p:graphicFrame>
    </p:spTree>
    <p:extLst>
      <p:ext uri="{BB962C8B-B14F-4D97-AF65-F5344CB8AC3E}">
        <p14:creationId xmlns:p14="http://schemas.microsoft.com/office/powerpoint/2010/main" val="3303467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eo">
            <a:hlinkClick r:id="" action="ppaction://media"/>
            <a:extLst>
              <a:ext uri="{FF2B5EF4-FFF2-40B4-BE49-F238E27FC236}">
                <a16:creationId xmlns:a16="http://schemas.microsoft.com/office/drawing/2014/main" id="{6B88D7AB-E291-7D29-4E79-ABA2F2D3D5B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p:spPr>
      </p:pic>
      <p:sp>
        <p:nvSpPr>
          <p:cNvPr id="5" name="Title 4">
            <a:extLst>
              <a:ext uri="{FF2B5EF4-FFF2-40B4-BE49-F238E27FC236}">
                <a16:creationId xmlns:a16="http://schemas.microsoft.com/office/drawing/2014/main" id="{6E9B60CC-139B-B209-B724-A6E5D39AD592}"/>
              </a:ext>
            </a:extLst>
          </p:cNvPr>
          <p:cNvSpPr>
            <a:spLocks noGrp="1"/>
          </p:cNvSpPr>
          <p:nvPr>
            <p:ph type="title"/>
          </p:nvPr>
        </p:nvSpPr>
        <p:spPr>
          <a:xfrm>
            <a:off x="685800" y="2819400"/>
            <a:ext cx="8001000" cy="1447800"/>
          </a:xfrm>
          <a:solidFill>
            <a:srgbClr val="72E2DF"/>
          </a:solidFill>
        </p:spPr>
        <p:txBody>
          <a:bodyPr>
            <a:normAutofit fontScale="90000"/>
          </a:bodyPr>
          <a:lstStyle/>
          <a:p>
            <a:pPr algn="ctr"/>
            <a:r>
              <a:rPr lang="en-US" sz="4400" b="1" i="0" dirty="0">
                <a:solidFill>
                  <a:srgbClr val="FFFFFF"/>
                </a:solidFill>
                <a:effectLst/>
              </a:rPr>
              <a:t/>
            </a:r>
            <a:br>
              <a:rPr lang="en-US" sz="4400" b="1" i="0" dirty="0">
                <a:solidFill>
                  <a:srgbClr val="FFFFFF"/>
                </a:solidFill>
                <a:effectLst/>
              </a:rPr>
            </a:br>
            <a:r>
              <a:rPr lang="en-US" sz="4400" b="1" i="0" dirty="0">
                <a:solidFill>
                  <a:srgbClr val="FFFFFF"/>
                </a:solidFill>
                <a:effectLst/>
              </a:rPr>
              <a:t/>
            </a:r>
            <a:br>
              <a:rPr lang="en-US" sz="4400" b="1" i="0" dirty="0">
                <a:solidFill>
                  <a:srgbClr val="FFFFFF"/>
                </a:solidFill>
                <a:effectLst/>
              </a:rPr>
            </a:br>
            <a:r>
              <a:rPr lang="en-US" sz="4400" b="1" i="0" dirty="0">
                <a:solidFill>
                  <a:schemeClr val="tx1"/>
                </a:solidFill>
                <a:effectLst/>
              </a:rPr>
              <a:t>Evaluation of Postfix Expression</a:t>
            </a:r>
            <a:r>
              <a:rPr lang="en-US" sz="4400" b="1" i="0" dirty="0">
                <a:solidFill>
                  <a:srgbClr val="FFFFFF"/>
                </a:solidFill>
                <a:effectLst/>
              </a:rPr>
              <a:t/>
            </a:r>
            <a:br>
              <a:rPr lang="en-US" sz="4400" b="1" i="0" dirty="0">
                <a:solidFill>
                  <a:srgbClr val="FFFFFF"/>
                </a:solidFill>
                <a:effectLst/>
              </a:rPr>
            </a:br>
            <a:r>
              <a:rPr lang="en-US" sz="4400" b="1" dirty="0">
                <a:solidFill>
                  <a:srgbClr val="FFFFFF"/>
                </a:solidFill>
              </a:rPr>
              <a:t/>
            </a:r>
            <a:br>
              <a:rPr lang="en-US" sz="4400" b="1" dirty="0">
                <a:solidFill>
                  <a:srgbClr val="FFFFFF"/>
                </a:solidFill>
              </a:rPr>
            </a:br>
            <a:endParaRPr lang="en-US" dirty="0">
              <a:solidFill>
                <a:srgbClr val="FFFFFF"/>
              </a:solidFill>
            </a:endParaRPr>
          </a:p>
        </p:txBody>
      </p:sp>
    </p:spTree>
    <p:extLst>
      <p:ext uri="{BB962C8B-B14F-4D97-AF65-F5344CB8AC3E}">
        <p14:creationId xmlns:p14="http://schemas.microsoft.com/office/powerpoint/2010/main" val="338066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180A-4A91-5CCF-AE39-DFC973D5A8C7}"/>
              </a:ext>
            </a:extLst>
          </p:cNvPr>
          <p:cNvSpPr>
            <a:spLocks noGrp="1"/>
          </p:cNvSpPr>
          <p:nvPr>
            <p:ph type="title"/>
          </p:nvPr>
        </p:nvSpPr>
        <p:spPr>
          <a:xfrm>
            <a:off x="683046" y="914400"/>
            <a:ext cx="7290054" cy="1499616"/>
          </a:xfrm>
        </p:spPr>
        <p:txBody>
          <a:bodyPr>
            <a:normAutofit fontScale="90000"/>
          </a:bodyPr>
          <a:lstStyle/>
          <a:p>
            <a:r>
              <a:rPr lang="en-US" b="0" i="0" dirty="0">
                <a:solidFill>
                  <a:srgbClr val="3333CC"/>
                </a:solidFill>
                <a:effectLst/>
              </a:rPr>
              <a:t>Evaluating Postfix Expression</a:t>
            </a:r>
            <a:br>
              <a:rPr lang="en-US" b="0" i="0" dirty="0">
                <a:solidFill>
                  <a:srgbClr val="3333CC"/>
                </a:solidFill>
                <a:effectLst/>
              </a:rPr>
            </a:br>
            <a:endParaRPr lang="en-US" dirty="0">
              <a:solidFill>
                <a:srgbClr val="3333CC"/>
              </a:solidFill>
            </a:endParaRPr>
          </a:p>
        </p:txBody>
      </p:sp>
      <p:sp>
        <p:nvSpPr>
          <p:cNvPr id="3" name="Content Placeholder 2">
            <a:extLst>
              <a:ext uri="{FF2B5EF4-FFF2-40B4-BE49-F238E27FC236}">
                <a16:creationId xmlns:a16="http://schemas.microsoft.com/office/drawing/2014/main" id="{4AF671BA-C989-38B3-F07B-26DE5FC022D5}"/>
              </a:ext>
            </a:extLst>
          </p:cNvPr>
          <p:cNvSpPr>
            <a:spLocks noGrp="1"/>
          </p:cNvSpPr>
          <p:nvPr>
            <p:ph idx="1"/>
          </p:nvPr>
        </p:nvSpPr>
        <p:spPr>
          <a:xfrm>
            <a:off x="685800" y="2084832"/>
            <a:ext cx="8001000" cy="4468368"/>
          </a:xfrm>
        </p:spPr>
        <p:txBody>
          <a:bodyPr/>
          <a:lstStyle/>
          <a:p>
            <a:pPr marL="0" indent="0" algn="just">
              <a:buNone/>
            </a:pPr>
            <a:r>
              <a:rPr lang="en-US" sz="2400" b="1" i="0" dirty="0">
                <a:solidFill>
                  <a:srgbClr val="FF3300"/>
                </a:solidFill>
                <a:effectLst/>
              </a:rPr>
              <a:t>Algorithm to evaluate the postfix expression</a:t>
            </a:r>
          </a:p>
          <a:p>
            <a:pPr algn="just"/>
            <a:endParaRPr lang="en-US" sz="2400" b="0" i="0" dirty="0">
              <a:solidFill>
                <a:srgbClr val="333333"/>
              </a:solidFill>
              <a:effectLst/>
            </a:endParaRPr>
          </a:p>
          <a:p>
            <a:pPr marL="457200" indent="-457200" algn="just">
              <a:buFont typeface="+mj-lt"/>
              <a:buAutoNum type="arabicPeriod"/>
            </a:pPr>
            <a:r>
              <a:rPr lang="en-US" sz="2400" b="0" i="0" dirty="0">
                <a:solidFill>
                  <a:srgbClr val="000000"/>
                </a:solidFill>
                <a:effectLst/>
              </a:rPr>
              <a:t>Scan the expression from left to right until we encounter any operator.</a:t>
            </a:r>
          </a:p>
          <a:p>
            <a:pPr marL="457200" indent="-457200" algn="just">
              <a:buFont typeface="+mj-lt"/>
              <a:buAutoNum type="arabicPeriod"/>
            </a:pPr>
            <a:r>
              <a:rPr lang="en-US" sz="2400" b="0" i="0" dirty="0">
                <a:solidFill>
                  <a:srgbClr val="000000"/>
                </a:solidFill>
                <a:effectLst/>
              </a:rPr>
              <a:t>Perform the operation</a:t>
            </a:r>
          </a:p>
          <a:p>
            <a:pPr marL="457200" indent="-457200" algn="just">
              <a:buFont typeface="+mj-lt"/>
              <a:buAutoNum type="arabicPeriod"/>
            </a:pPr>
            <a:r>
              <a:rPr lang="en-US" sz="2400" b="0" i="0" dirty="0">
                <a:solidFill>
                  <a:srgbClr val="000000"/>
                </a:solidFill>
                <a:effectLst/>
              </a:rPr>
              <a:t>Replace the expression with its computed value.</a:t>
            </a:r>
          </a:p>
          <a:p>
            <a:pPr marL="457200" indent="-457200" algn="just">
              <a:buFont typeface="+mj-lt"/>
              <a:buAutoNum type="arabicPeriod"/>
            </a:pPr>
            <a:endParaRPr lang="en-US" sz="2400" b="0" i="0" dirty="0">
              <a:solidFill>
                <a:srgbClr val="000000"/>
              </a:solidFill>
              <a:effectLst/>
            </a:endParaRPr>
          </a:p>
          <a:p>
            <a:pPr marL="457200" indent="-457200" algn="just">
              <a:buFont typeface="+mj-lt"/>
              <a:buAutoNum type="arabicPeriod"/>
            </a:pPr>
            <a:r>
              <a:rPr lang="en-US" sz="2400" b="0" i="0" dirty="0">
                <a:solidFill>
                  <a:srgbClr val="000000"/>
                </a:solidFill>
                <a:effectLst/>
              </a:rPr>
              <a:t>Repeat the steps from 1 to 3 until no more operators exist.</a:t>
            </a:r>
          </a:p>
          <a:p>
            <a:pPr marL="0" indent="0" algn="just">
              <a:buNone/>
            </a:pPr>
            <a:endParaRPr lang="en-US" sz="2400" dirty="0"/>
          </a:p>
        </p:txBody>
      </p:sp>
    </p:spTree>
    <p:extLst>
      <p:ext uri="{BB962C8B-B14F-4D97-AF65-F5344CB8AC3E}">
        <p14:creationId xmlns:p14="http://schemas.microsoft.com/office/powerpoint/2010/main" val="1007637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180A-4A91-5CCF-AE39-DFC973D5A8C7}"/>
              </a:ext>
            </a:extLst>
          </p:cNvPr>
          <p:cNvSpPr>
            <a:spLocks noGrp="1"/>
          </p:cNvSpPr>
          <p:nvPr>
            <p:ph type="title"/>
          </p:nvPr>
        </p:nvSpPr>
        <p:spPr>
          <a:xfrm>
            <a:off x="685800" y="838200"/>
            <a:ext cx="7290054" cy="1499616"/>
          </a:xfrm>
        </p:spPr>
        <p:txBody>
          <a:bodyPr>
            <a:normAutofit fontScale="90000"/>
          </a:bodyPr>
          <a:lstStyle/>
          <a:p>
            <a:r>
              <a:rPr lang="en-US" b="0" i="0" dirty="0">
                <a:solidFill>
                  <a:srgbClr val="3333CC"/>
                </a:solidFill>
                <a:effectLst/>
              </a:rPr>
              <a:t>Evaluating Postfix Expression</a:t>
            </a:r>
            <a:br>
              <a:rPr lang="en-US" b="0" i="0" dirty="0">
                <a:solidFill>
                  <a:srgbClr val="3333CC"/>
                </a:solidFill>
                <a:effectLst/>
              </a:rPr>
            </a:br>
            <a:endParaRPr lang="en-US" dirty="0">
              <a:solidFill>
                <a:srgbClr val="3333CC"/>
              </a:solidFill>
            </a:endParaRPr>
          </a:p>
        </p:txBody>
      </p:sp>
      <p:sp>
        <p:nvSpPr>
          <p:cNvPr id="3" name="Content Placeholder 2">
            <a:extLst>
              <a:ext uri="{FF2B5EF4-FFF2-40B4-BE49-F238E27FC236}">
                <a16:creationId xmlns:a16="http://schemas.microsoft.com/office/drawing/2014/main" id="{4AF671BA-C989-38B3-F07B-26DE5FC022D5}"/>
              </a:ext>
            </a:extLst>
          </p:cNvPr>
          <p:cNvSpPr>
            <a:spLocks noGrp="1"/>
          </p:cNvSpPr>
          <p:nvPr>
            <p:ph idx="1"/>
          </p:nvPr>
        </p:nvSpPr>
        <p:spPr>
          <a:xfrm>
            <a:off x="685800" y="1981200"/>
            <a:ext cx="8001000" cy="4572000"/>
          </a:xfrm>
        </p:spPr>
        <p:txBody>
          <a:bodyPr>
            <a:normAutofit fontScale="85000" lnSpcReduction="20000"/>
          </a:bodyPr>
          <a:lstStyle/>
          <a:p>
            <a:pPr marL="0" indent="0" algn="just">
              <a:buNone/>
            </a:pPr>
            <a:r>
              <a:rPr lang="en-US" sz="2000" b="1" i="0" dirty="0">
                <a:solidFill>
                  <a:srgbClr val="FF3300"/>
                </a:solidFill>
                <a:effectLst/>
              </a:rPr>
              <a:t>Let's understand the above algorithm through an example.</a:t>
            </a:r>
          </a:p>
          <a:p>
            <a:pPr marL="0" indent="0" algn="just">
              <a:buNone/>
            </a:pPr>
            <a:endParaRPr lang="en-US" sz="2000" b="1" dirty="0">
              <a:solidFill>
                <a:srgbClr val="FF3300"/>
              </a:solidFill>
            </a:endParaRPr>
          </a:p>
          <a:p>
            <a:pPr marL="0" indent="0" algn="just">
              <a:buNone/>
            </a:pPr>
            <a:r>
              <a:rPr lang="en-US" sz="2400" b="1" i="0" dirty="0">
                <a:solidFill>
                  <a:srgbClr val="3333CC"/>
                </a:solidFill>
                <a:effectLst/>
              </a:rPr>
              <a:t>Infix expression: </a:t>
            </a:r>
            <a:r>
              <a:rPr lang="en-US" sz="2400" b="0" i="0" dirty="0">
                <a:solidFill>
                  <a:srgbClr val="333333"/>
                </a:solidFill>
                <a:effectLst/>
              </a:rPr>
              <a:t>2 + 3 * 4</a:t>
            </a:r>
          </a:p>
          <a:p>
            <a:pPr marL="0" indent="0" algn="just">
              <a:buNone/>
            </a:pPr>
            <a:r>
              <a:rPr lang="en-US" sz="2400" b="0" i="0" dirty="0">
                <a:solidFill>
                  <a:srgbClr val="333333"/>
                </a:solidFill>
                <a:effectLst/>
              </a:rPr>
              <a:t>We will start scanning from the left most of the expression. The multiplication operator is an operator that appears first while scanning from left to right. Now, the expression would be:</a:t>
            </a:r>
          </a:p>
          <a:p>
            <a:pPr marL="0" indent="0" algn="just">
              <a:buNone/>
            </a:pPr>
            <a:endParaRPr lang="en-US" sz="2400" b="0" i="0" dirty="0">
              <a:solidFill>
                <a:srgbClr val="333333"/>
              </a:solidFill>
              <a:effectLst/>
            </a:endParaRPr>
          </a:p>
          <a:p>
            <a:pPr marL="0" indent="0" algn="just">
              <a:buNone/>
            </a:pPr>
            <a:r>
              <a:rPr lang="en-US" sz="2400" b="0" i="0" dirty="0">
                <a:solidFill>
                  <a:srgbClr val="333333"/>
                </a:solidFill>
                <a:effectLst/>
              </a:rPr>
              <a:t>Expression = 2 + 34* = 2 + 12</a:t>
            </a:r>
          </a:p>
          <a:p>
            <a:pPr marL="0" indent="0" algn="just">
              <a:buNone/>
            </a:pPr>
            <a:endParaRPr lang="en-US" sz="2400" b="0" i="0" dirty="0">
              <a:solidFill>
                <a:srgbClr val="333333"/>
              </a:solidFill>
              <a:effectLst/>
            </a:endParaRPr>
          </a:p>
          <a:p>
            <a:pPr marL="0" indent="0" algn="just">
              <a:buNone/>
            </a:pPr>
            <a:r>
              <a:rPr lang="en-US" sz="2400" b="0" i="0" dirty="0">
                <a:solidFill>
                  <a:srgbClr val="333333"/>
                </a:solidFill>
                <a:effectLst/>
              </a:rPr>
              <a:t>Again, we will scan from left to right, and the expression would be:</a:t>
            </a:r>
          </a:p>
          <a:p>
            <a:pPr marL="0" indent="0" algn="just">
              <a:buNone/>
            </a:pPr>
            <a:endParaRPr lang="en-US" sz="2400" b="0" i="0" dirty="0">
              <a:solidFill>
                <a:srgbClr val="333333"/>
              </a:solidFill>
              <a:effectLst/>
            </a:endParaRPr>
          </a:p>
          <a:p>
            <a:pPr marL="0" indent="0" algn="just">
              <a:buNone/>
            </a:pPr>
            <a:r>
              <a:rPr lang="en-US" sz="2400" b="0" i="0" dirty="0">
                <a:solidFill>
                  <a:srgbClr val="333333"/>
                </a:solidFill>
                <a:effectLst/>
              </a:rPr>
              <a:t>Expression = 2 12 + = 14</a:t>
            </a:r>
          </a:p>
          <a:p>
            <a:pPr marL="0" indent="0" algn="just">
              <a:buNone/>
            </a:pPr>
            <a:endParaRPr lang="en-US" sz="2000" dirty="0">
              <a:solidFill>
                <a:srgbClr val="FF3300"/>
              </a:solidFill>
            </a:endParaRPr>
          </a:p>
        </p:txBody>
      </p:sp>
    </p:spTree>
    <p:extLst>
      <p:ext uri="{BB962C8B-B14F-4D97-AF65-F5344CB8AC3E}">
        <p14:creationId xmlns:p14="http://schemas.microsoft.com/office/powerpoint/2010/main" val="1143066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180A-4A91-5CCF-AE39-DFC973D5A8C7}"/>
              </a:ext>
            </a:extLst>
          </p:cNvPr>
          <p:cNvSpPr>
            <a:spLocks noGrp="1"/>
          </p:cNvSpPr>
          <p:nvPr>
            <p:ph type="title"/>
          </p:nvPr>
        </p:nvSpPr>
        <p:spPr>
          <a:xfrm>
            <a:off x="685800" y="914400"/>
            <a:ext cx="7290054" cy="1499616"/>
          </a:xfrm>
        </p:spPr>
        <p:txBody>
          <a:bodyPr/>
          <a:lstStyle/>
          <a:p>
            <a:r>
              <a:rPr lang="en-US" b="0" i="0" dirty="0">
                <a:solidFill>
                  <a:srgbClr val="3333CC"/>
                </a:solidFill>
                <a:effectLst/>
              </a:rPr>
              <a:t>Postfix Expression</a:t>
            </a:r>
            <a:br>
              <a:rPr lang="en-US" b="0" i="0" dirty="0">
                <a:solidFill>
                  <a:srgbClr val="3333CC"/>
                </a:solidFill>
                <a:effectLst/>
              </a:rPr>
            </a:br>
            <a:endParaRPr lang="en-US" dirty="0">
              <a:solidFill>
                <a:srgbClr val="3333CC"/>
              </a:solidFill>
            </a:endParaRPr>
          </a:p>
        </p:txBody>
      </p:sp>
      <p:sp>
        <p:nvSpPr>
          <p:cNvPr id="3" name="Content Placeholder 2">
            <a:extLst>
              <a:ext uri="{FF2B5EF4-FFF2-40B4-BE49-F238E27FC236}">
                <a16:creationId xmlns:a16="http://schemas.microsoft.com/office/drawing/2014/main" id="{4AF671BA-C989-38B3-F07B-26DE5FC022D5}"/>
              </a:ext>
            </a:extLst>
          </p:cNvPr>
          <p:cNvSpPr>
            <a:spLocks noGrp="1"/>
          </p:cNvSpPr>
          <p:nvPr>
            <p:ph idx="1"/>
          </p:nvPr>
        </p:nvSpPr>
        <p:spPr>
          <a:xfrm>
            <a:off x="685800" y="1981200"/>
            <a:ext cx="8001000" cy="4572000"/>
          </a:xfrm>
        </p:spPr>
        <p:txBody>
          <a:bodyPr>
            <a:normAutofit fontScale="85000" lnSpcReduction="10000"/>
          </a:bodyPr>
          <a:lstStyle/>
          <a:p>
            <a:pPr marL="0" indent="0" algn="just">
              <a:buNone/>
            </a:pPr>
            <a:r>
              <a:rPr lang="en-US" sz="2600" b="1" i="0" dirty="0">
                <a:solidFill>
                  <a:srgbClr val="FF3300"/>
                </a:solidFill>
                <a:effectLst/>
              </a:rPr>
              <a:t>Evaluation of postfix expression using stack.</a:t>
            </a:r>
          </a:p>
          <a:p>
            <a:pPr marL="0" indent="0" algn="just">
              <a:buNone/>
            </a:pPr>
            <a:endParaRPr lang="en-US" sz="2000" dirty="0">
              <a:solidFill>
                <a:srgbClr val="FF3300"/>
              </a:solidFill>
            </a:endParaRPr>
          </a:p>
          <a:p>
            <a:pPr marL="231775" indent="-231775" algn="just">
              <a:buFont typeface="Arial" panose="020B0604020202020204" pitchFamily="34" charset="0"/>
              <a:buChar char="•"/>
            </a:pPr>
            <a:r>
              <a:rPr lang="en-US" sz="2400" b="0" i="0" dirty="0">
                <a:solidFill>
                  <a:srgbClr val="000000"/>
                </a:solidFill>
                <a:effectLst/>
              </a:rPr>
              <a:t>Scan the expression from left to right.</a:t>
            </a:r>
          </a:p>
          <a:p>
            <a:pPr marL="231775" indent="-231775" algn="just">
              <a:buFont typeface="Arial" panose="020B0604020202020204" pitchFamily="34" charset="0"/>
              <a:buChar char="•"/>
            </a:pPr>
            <a:endParaRPr lang="en-US" sz="2400" b="0" i="0" dirty="0">
              <a:solidFill>
                <a:srgbClr val="000000"/>
              </a:solidFill>
              <a:effectLst/>
            </a:endParaRPr>
          </a:p>
          <a:p>
            <a:pPr marL="231775" indent="-231775" algn="just">
              <a:buFont typeface="Arial" panose="020B0604020202020204" pitchFamily="34" charset="0"/>
              <a:buChar char="•"/>
            </a:pPr>
            <a:r>
              <a:rPr lang="en-US" sz="2400" b="0" i="0" dirty="0">
                <a:solidFill>
                  <a:srgbClr val="000000"/>
                </a:solidFill>
                <a:effectLst/>
              </a:rPr>
              <a:t>If we encounter any operand in the expression, then we push the operand in the stack.</a:t>
            </a:r>
          </a:p>
          <a:p>
            <a:pPr marL="231775" indent="-231775" algn="just">
              <a:buFont typeface="Arial" panose="020B0604020202020204" pitchFamily="34" charset="0"/>
              <a:buChar char="•"/>
            </a:pPr>
            <a:endParaRPr lang="en-US" sz="2400" b="0" i="0" dirty="0">
              <a:solidFill>
                <a:srgbClr val="000000"/>
              </a:solidFill>
              <a:effectLst/>
            </a:endParaRPr>
          </a:p>
          <a:p>
            <a:pPr marL="231775" indent="-231775" algn="just">
              <a:buFont typeface="Arial" panose="020B0604020202020204" pitchFamily="34" charset="0"/>
              <a:buChar char="•"/>
            </a:pPr>
            <a:r>
              <a:rPr lang="en-US" sz="2400" b="0" i="0" dirty="0">
                <a:solidFill>
                  <a:srgbClr val="000000"/>
                </a:solidFill>
                <a:effectLst/>
              </a:rPr>
              <a:t>When we encounter any operator in the expression, then we pop the corresponding operands from the stack.</a:t>
            </a:r>
          </a:p>
          <a:p>
            <a:pPr marL="231775" indent="-231775" algn="just">
              <a:buFont typeface="Arial" panose="020B0604020202020204" pitchFamily="34" charset="0"/>
              <a:buChar char="•"/>
            </a:pPr>
            <a:endParaRPr lang="en-US" sz="2400" b="0" i="0" dirty="0">
              <a:solidFill>
                <a:srgbClr val="000000"/>
              </a:solidFill>
              <a:effectLst/>
            </a:endParaRPr>
          </a:p>
          <a:p>
            <a:pPr marL="231775" indent="-231775" algn="just">
              <a:buFont typeface="Arial" panose="020B0604020202020204" pitchFamily="34" charset="0"/>
              <a:buChar char="•"/>
            </a:pPr>
            <a:r>
              <a:rPr lang="en-US" sz="2400" b="0" i="0" dirty="0">
                <a:solidFill>
                  <a:srgbClr val="000000"/>
                </a:solidFill>
                <a:effectLst/>
              </a:rPr>
              <a:t>When we finish with the scanning of the expression, the final value remains in the stack.</a:t>
            </a:r>
          </a:p>
          <a:p>
            <a:pPr marL="0" indent="0" algn="just">
              <a:buNone/>
            </a:pPr>
            <a:endParaRPr lang="en-US" sz="2000" dirty="0">
              <a:solidFill>
                <a:srgbClr val="FF3300"/>
              </a:solidFill>
            </a:endParaRPr>
          </a:p>
        </p:txBody>
      </p:sp>
    </p:spTree>
    <p:extLst>
      <p:ext uri="{BB962C8B-B14F-4D97-AF65-F5344CB8AC3E}">
        <p14:creationId xmlns:p14="http://schemas.microsoft.com/office/powerpoint/2010/main" val="2162420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570CCF-CA6E-1268-A55B-FA34A95E128D}"/>
              </a:ext>
            </a:extLst>
          </p:cNvPr>
          <p:cNvSpPr>
            <a:spLocks noGrp="1"/>
          </p:cNvSpPr>
          <p:nvPr>
            <p:ph idx="1"/>
          </p:nvPr>
        </p:nvSpPr>
        <p:spPr>
          <a:xfrm>
            <a:off x="685800" y="152400"/>
            <a:ext cx="7772400" cy="6372340"/>
          </a:xfrm>
        </p:spPr>
        <p:txBody>
          <a:bodyPr/>
          <a:lstStyle/>
          <a:p>
            <a:pPr marL="0" indent="0" algn="just">
              <a:buNone/>
            </a:pPr>
            <a:r>
              <a:rPr lang="en-US" sz="2000" b="1" i="0" dirty="0">
                <a:solidFill>
                  <a:srgbClr val="FF3300"/>
                </a:solidFill>
                <a:effectLst/>
              </a:rPr>
              <a:t>Let's understand the evaluation of postfix expression using stack.</a:t>
            </a:r>
            <a:endParaRPr lang="en-US" sz="2000" b="0" i="0" dirty="0">
              <a:solidFill>
                <a:srgbClr val="FF3300"/>
              </a:solidFill>
              <a:effectLst/>
            </a:endParaRPr>
          </a:p>
          <a:p>
            <a:pPr marL="0" indent="0" algn="just">
              <a:buNone/>
            </a:pPr>
            <a:r>
              <a:rPr lang="en-US" sz="2000" b="1" i="0" dirty="0">
                <a:solidFill>
                  <a:srgbClr val="3333CC"/>
                </a:solidFill>
                <a:effectLst/>
              </a:rPr>
              <a:t>Example 1: </a:t>
            </a:r>
            <a:r>
              <a:rPr lang="en-US" sz="2000" b="1" i="0" dirty="0">
                <a:solidFill>
                  <a:srgbClr val="333333"/>
                </a:solidFill>
                <a:effectLst/>
              </a:rPr>
              <a:t>Postfix expression: 2 3 4 * +</a:t>
            </a:r>
          </a:p>
          <a:p>
            <a:pPr marL="0" indent="0" algn="just">
              <a:buNone/>
            </a:pPr>
            <a:r>
              <a:rPr lang="en-US" sz="2000" b="1" dirty="0">
                <a:solidFill>
                  <a:srgbClr val="FF0000"/>
                </a:solidFill>
              </a:rPr>
              <a:t>The result of the above expression is 14.</a:t>
            </a:r>
            <a:endParaRPr lang="en-US" sz="1400" b="1" dirty="0">
              <a:solidFill>
                <a:srgbClr val="FF0000"/>
              </a:solidFill>
            </a:endParaRPr>
          </a:p>
          <a:p>
            <a:pPr marL="0" indent="0" algn="just">
              <a:buNone/>
            </a:pPr>
            <a:endParaRPr lang="en-US" sz="2000" b="0" i="0" dirty="0">
              <a:solidFill>
                <a:srgbClr val="333333"/>
              </a:solidFill>
              <a:effectLst/>
            </a:endParaRPr>
          </a:p>
          <a:p>
            <a:pPr marL="0" indent="0">
              <a:buNone/>
            </a:pPr>
            <a:endParaRPr lang="en-US" sz="2000" dirty="0"/>
          </a:p>
        </p:txBody>
      </p:sp>
      <p:graphicFrame>
        <p:nvGraphicFramePr>
          <p:cNvPr id="4" name="Table 4">
            <a:extLst>
              <a:ext uri="{FF2B5EF4-FFF2-40B4-BE49-F238E27FC236}">
                <a16:creationId xmlns:a16="http://schemas.microsoft.com/office/drawing/2014/main" id="{5A42B404-687A-0BDA-6412-FA1EF563E66C}"/>
              </a:ext>
            </a:extLst>
          </p:cNvPr>
          <p:cNvGraphicFramePr>
            <a:graphicFrameLocks noGrp="1"/>
          </p:cNvGraphicFramePr>
          <p:nvPr>
            <p:extLst>
              <p:ext uri="{D42A27DB-BD31-4B8C-83A1-F6EECF244321}">
                <p14:modId xmlns:p14="http://schemas.microsoft.com/office/powerpoint/2010/main" val="849836096"/>
              </p:ext>
            </p:extLst>
          </p:nvPr>
        </p:nvGraphicFramePr>
        <p:xfrm>
          <a:off x="807903" y="1549401"/>
          <a:ext cx="7620000" cy="5156199"/>
        </p:xfrm>
        <a:graphic>
          <a:graphicData uri="http://schemas.openxmlformats.org/drawingml/2006/table">
            <a:tbl>
              <a:tblPr firstRow="1" bandRow="1">
                <a:tableStyleId>{21E4AEA4-8DFA-4A89-87EB-49C32662AFE0}</a:tableStyleId>
              </a:tblPr>
              <a:tblGrid>
                <a:gridCol w="2540000">
                  <a:extLst>
                    <a:ext uri="{9D8B030D-6E8A-4147-A177-3AD203B41FA5}">
                      <a16:colId xmlns:a16="http://schemas.microsoft.com/office/drawing/2014/main" val="1518566734"/>
                    </a:ext>
                  </a:extLst>
                </a:gridCol>
                <a:gridCol w="2540000">
                  <a:extLst>
                    <a:ext uri="{9D8B030D-6E8A-4147-A177-3AD203B41FA5}">
                      <a16:colId xmlns:a16="http://schemas.microsoft.com/office/drawing/2014/main" val="2780698002"/>
                    </a:ext>
                  </a:extLst>
                </a:gridCol>
                <a:gridCol w="2540000">
                  <a:extLst>
                    <a:ext uri="{9D8B030D-6E8A-4147-A177-3AD203B41FA5}">
                      <a16:colId xmlns:a16="http://schemas.microsoft.com/office/drawing/2014/main" val="2080556272"/>
                    </a:ext>
                  </a:extLst>
                </a:gridCol>
              </a:tblGrid>
              <a:tr h="520578">
                <a:tc>
                  <a:txBody>
                    <a:bodyPr/>
                    <a:lstStyle/>
                    <a:p>
                      <a:pPr algn="l" fontAlgn="t"/>
                      <a:r>
                        <a:rPr lang="en-US" dirty="0">
                          <a:solidFill>
                            <a:schemeClr val="bg1"/>
                          </a:solidFill>
                          <a:effectLst/>
                        </a:rPr>
                        <a:t>Input</a:t>
                      </a:r>
                      <a:endParaRPr lang="en-US" dirty="0">
                        <a:solidFill>
                          <a:schemeClr val="bg1"/>
                        </a:solidFill>
                        <a:effectLst/>
                        <a:latin typeface="times new roman" panose="02020603050405020304" pitchFamily="18" charset="0"/>
                      </a:endParaRPr>
                    </a:p>
                  </a:txBody>
                  <a:tcPr marL="76200" marR="76200" marT="76200" marB="76200"/>
                </a:tc>
                <a:tc>
                  <a:txBody>
                    <a:bodyPr/>
                    <a:lstStyle/>
                    <a:p>
                      <a:pPr algn="l" fontAlgn="t"/>
                      <a:r>
                        <a:rPr lang="en-US" dirty="0">
                          <a:solidFill>
                            <a:schemeClr val="bg1"/>
                          </a:solidFill>
                          <a:effectLst/>
                        </a:rPr>
                        <a:t>Stack (bottom to top)</a:t>
                      </a:r>
                      <a:endParaRPr lang="en-US" dirty="0">
                        <a:solidFill>
                          <a:schemeClr val="bg1"/>
                        </a:solidFill>
                        <a:effectLst/>
                        <a:latin typeface="times new roman" panose="02020603050405020304" pitchFamily="18" charset="0"/>
                      </a:endParaRPr>
                    </a:p>
                  </a:txBody>
                  <a:tcPr marL="76200" marR="76200" marT="76200" marB="76200"/>
                </a:tc>
                <a:tc>
                  <a:txBody>
                    <a:bodyPr/>
                    <a:lstStyle/>
                    <a:p>
                      <a:pPr algn="l" fontAlgn="t"/>
                      <a:r>
                        <a:rPr lang="en-US" dirty="0">
                          <a:solidFill>
                            <a:schemeClr val="bg1"/>
                          </a:solidFill>
                          <a:effectLst/>
                          <a:latin typeface="times new roman" panose="02020603050405020304" pitchFamily="18" charset="0"/>
                        </a:rPr>
                        <a:t>Action</a:t>
                      </a:r>
                    </a:p>
                  </a:txBody>
                  <a:tcPr marL="76200" marR="76200" marT="76200" marB="76200"/>
                </a:tc>
                <a:extLst>
                  <a:ext uri="{0D108BD9-81ED-4DB2-BD59-A6C34878D82A}">
                    <a16:rowId xmlns:a16="http://schemas.microsoft.com/office/drawing/2014/main" val="6106966"/>
                  </a:ext>
                </a:extLst>
              </a:tr>
              <a:tr h="458604">
                <a:tc>
                  <a:txBody>
                    <a:bodyPr/>
                    <a:lstStyle/>
                    <a:p>
                      <a:pPr algn="just" fontAlgn="t"/>
                      <a:endParaRPr lang="en-US" dirty="0">
                        <a:solidFill>
                          <a:srgbClr val="333333"/>
                        </a:solidFill>
                        <a:effectLst/>
                        <a:latin typeface="inter-regular"/>
                      </a:endParaRPr>
                    </a:p>
                  </a:txBody>
                  <a:tcPr marL="50800" marR="50800" marT="50800" marB="50800"/>
                </a:tc>
                <a:tc>
                  <a:txBody>
                    <a:bodyPr/>
                    <a:lstStyle/>
                    <a:p>
                      <a:pPr algn="just" fontAlgn="t"/>
                      <a:endParaRPr lang="en-US" dirty="0">
                        <a:solidFill>
                          <a:srgbClr val="333333"/>
                        </a:solidFill>
                        <a:effectLst/>
                        <a:latin typeface="inter-regular"/>
                      </a:endParaRPr>
                    </a:p>
                  </a:txBody>
                  <a:tcPr marL="50800" marR="50800" marT="50800" marB="50800"/>
                </a:tc>
                <a:tc>
                  <a:txBody>
                    <a:bodyPr/>
                    <a:lstStyle/>
                    <a:p>
                      <a:pPr algn="just" fontAlgn="t"/>
                      <a:endParaRPr lang="en-US" dirty="0">
                        <a:solidFill>
                          <a:srgbClr val="333333"/>
                        </a:solidFill>
                        <a:effectLst/>
                        <a:latin typeface="inter-regular"/>
                      </a:endParaRPr>
                    </a:p>
                  </a:txBody>
                  <a:tcPr marL="50800" marR="50800" marT="50800" marB="50800"/>
                </a:tc>
                <a:extLst>
                  <a:ext uri="{0D108BD9-81ED-4DB2-BD59-A6C34878D82A}">
                    <a16:rowId xmlns:a16="http://schemas.microsoft.com/office/drawing/2014/main" val="1311562861"/>
                  </a:ext>
                </a:extLst>
              </a:tr>
              <a:tr h="458604">
                <a:tc>
                  <a:txBody>
                    <a:bodyPr/>
                    <a:lstStyle/>
                    <a:p>
                      <a:pPr algn="just" fontAlgn="t"/>
                      <a:endParaRPr lang="en-US" dirty="0">
                        <a:solidFill>
                          <a:srgbClr val="333333"/>
                        </a:solidFill>
                        <a:effectLst/>
                        <a:latin typeface="inter-regular"/>
                      </a:endParaRPr>
                    </a:p>
                  </a:txBody>
                  <a:tcPr marL="50800" marR="50800" marT="50800" marB="50800"/>
                </a:tc>
                <a:tc>
                  <a:txBody>
                    <a:bodyPr/>
                    <a:lstStyle/>
                    <a:p>
                      <a:pPr algn="just" fontAlgn="t"/>
                      <a:endParaRPr lang="en-US" dirty="0">
                        <a:solidFill>
                          <a:srgbClr val="333333"/>
                        </a:solidFill>
                        <a:effectLst/>
                        <a:latin typeface="inter-regular"/>
                      </a:endParaRPr>
                    </a:p>
                  </a:txBody>
                  <a:tcPr marL="50800" marR="50800" marT="50800" marB="50800"/>
                </a:tc>
                <a:tc>
                  <a:txBody>
                    <a:bodyPr/>
                    <a:lstStyle/>
                    <a:p>
                      <a:pPr algn="just" fontAlgn="t"/>
                      <a:endParaRPr lang="en-US" dirty="0">
                        <a:solidFill>
                          <a:srgbClr val="333333"/>
                        </a:solidFill>
                        <a:effectLst/>
                        <a:latin typeface="inter-regular"/>
                      </a:endParaRPr>
                    </a:p>
                  </a:txBody>
                  <a:tcPr marL="50800" marR="50800" marT="50800" marB="50800"/>
                </a:tc>
                <a:extLst>
                  <a:ext uri="{0D108BD9-81ED-4DB2-BD59-A6C34878D82A}">
                    <a16:rowId xmlns:a16="http://schemas.microsoft.com/office/drawing/2014/main" val="590305537"/>
                  </a:ext>
                </a:extLst>
              </a:tr>
              <a:tr h="458604">
                <a:tc>
                  <a:txBody>
                    <a:bodyPr/>
                    <a:lstStyle/>
                    <a:p>
                      <a:pPr algn="just" fontAlgn="t"/>
                      <a:endParaRPr lang="en-US" dirty="0">
                        <a:solidFill>
                          <a:srgbClr val="333333"/>
                        </a:solidFill>
                        <a:effectLst/>
                        <a:latin typeface="inter-regular"/>
                      </a:endParaRPr>
                    </a:p>
                  </a:txBody>
                  <a:tcPr marL="50800" marR="50800" marT="50800" marB="50800"/>
                </a:tc>
                <a:tc>
                  <a:txBody>
                    <a:bodyPr/>
                    <a:lstStyle/>
                    <a:p>
                      <a:pPr algn="just" fontAlgn="t"/>
                      <a:endParaRPr lang="en-US" dirty="0">
                        <a:solidFill>
                          <a:srgbClr val="333333"/>
                        </a:solidFill>
                        <a:effectLst/>
                        <a:latin typeface="inter-regular"/>
                      </a:endParaRPr>
                    </a:p>
                  </a:txBody>
                  <a:tcPr marL="50800" marR="50800" marT="50800" marB="50800"/>
                </a:tc>
                <a:tc>
                  <a:txBody>
                    <a:bodyPr/>
                    <a:lstStyle/>
                    <a:p>
                      <a:pPr algn="just" fontAlgn="t"/>
                      <a:endParaRPr lang="en-US" dirty="0">
                        <a:solidFill>
                          <a:srgbClr val="333333"/>
                        </a:solidFill>
                        <a:effectLst/>
                        <a:latin typeface="inter-regular"/>
                      </a:endParaRPr>
                    </a:p>
                  </a:txBody>
                  <a:tcPr marL="50800" marR="50800" marT="50800" marB="50800"/>
                </a:tc>
                <a:extLst>
                  <a:ext uri="{0D108BD9-81ED-4DB2-BD59-A6C34878D82A}">
                    <a16:rowId xmlns:a16="http://schemas.microsoft.com/office/drawing/2014/main" val="3896834973"/>
                  </a:ext>
                </a:extLst>
              </a:tr>
              <a:tr h="1462576">
                <a:tc>
                  <a:txBody>
                    <a:bodyPr/>
                    <a:lstStyle/>
                    <a:p>
                      <a:pPr algn="just" fontAlgn="t"/>
                      <a:endParaRPr lang="en-US" dirty="0">
                        <a:solidFill>
                          <a:srgbClr val="333333"/>
                        </a:solidFill>
                        <a:effectLst/>
                        <a:latin typeface="inter-regular"/>
                      </a:endParaRPr>
                    </a:p>
                  </a:txBody>
                  <a:tcPr marL="50800" marR="50800" marT="50800" marB="50800"/>
                </a:tc>
                <a:tc>
                  <a:txBody>
                    <a:bodyPr/>
                    <a:lstStyle/>
                    <a:p>
                      <a:pPr algn="just" fontAlgn="t"/>
                      <a:endParaRPr lang="en-US" dirty="0">
                        <a:solidFill>
                          <a:srgbClr val="333333"/>
                        </a:solidFill>
                        <a:effectLst/>
                        <a:latin typeface="inter-regular"/>
                      </a:endParaRPr>
                    </a:p>
                  </a:txBody>
                  <a:tcPr marL="50800" marR="50800" marT="50800" marB="50800"/>
                </a:tc>
                <a:tc>
                  <a:txBody>
                    <a:bodyPr/>
                    <a:lstStyle/>
                    <a:p>
                      <a:pPr algn="just" fontAlgn="t"/>
                      <a:endParaRPr lang="en-US" dirty="0">
                        <a:solidFill>
                          <a:srgbClr val="333333"/>
                        </a:solidFill>
                        <a:effectLst/>
                        <a:latin typeface="inter-regular"/>
                      </a:endParaRPr>
                    </a:p>
                  </a:txBody>
                  <a:tcPr marL="50800" marR="50800" marT="50800" marB="50800"/>
                </a:tc>
                <a:extLst>
                  <a:ext uri="{0D108BD9-81ED-4DB2-BD59-A6C34878D82A}">
                    <a16:rowId xmlns:a16="http://schemas.microsoft.com/office/drawing/2014/main" val="1476463735"/>
                  </a:ext>
                </a:extLst>
              </a:tr>
              <a:tr h="1797233">
                <a:tc>
                  <a:txBody>
                    <a:bodyPr/>
                    <a:lstStyle/>
                    <a:p>
                      <a:pPr algn="just" fontAlgn="t"/>
                      <a:endParaRPr lang="en-US" dirty="0">
                        <a:solidFill>
                          <a:srgbClr val="333333"/>
                        </a:solidFill>
                        <a:effectLst/>
                        <a:latin typeface="inter-regular"/>
                      </a:endParaRPr>
                    </a:p>
                  </a:txBody>
                  <a:tcPr marL="50800" marR="50800" marT="50800" marB="50800"/>
                </a:tc>
                <a:tc>
                  <a:txBody>
                    <a:bodyPr/>
                    <a:lstStyle/>
                    <a:p>
                      <a:pPr algn="just" fontAlgn="t"/>
                      <a:endParaRPr lang="en-US" dirty="0">
                        <a:solidFill>
                          <a:srgbClr val="333333"/>
                        </a:solidFill>
                        <a:effectLst/>
                        <a:latin typeface="inter-regular"/>
                      </a:endParaRPr>
                    </a:p>
                  </a:txBody>
                  <a:tcPr marL="50800" marR="50800" marT="50800" marB="50800"/>
                </a:tc>
                <a:tc>
                  <a:txBody>
                    <a:bodyPr/>
                    <a:lstStyle/>
                    <a:p>
                      <a:pPr algn="just" fontAlgn="t"/>
                      <a:endParaRPr lang="en-US" dirty="0">
                        <a:solidFill>
                          <a:srgbClr val="333333"/>
                        </a:solidFill>
                        <a:effectLst/>
                        <a:latin typeface="inter-regular"/>
                      </a:endParaRPr>
                    </a:p>
                  </a:txBody>
                  <a:tcPr marL="50800" marR="50800" marT="50800" marB="50800"/>
                </a:tc>
                <a:extLst>
                  <a:ext uri="{0D108BD9-81ED-4DB2-BD59-A6C34878D82A}">
                    <a16:rowId xmlns:a16="http://schemas.microsoft.com/office/drawing/2014/main" val="1940079924"/>
                  </a:ext>
                </a:extLst>
              </a:tr>
            </a:tbl>
          </a:graphicData>
        </a:graphic>
      </p:graphicFrame>
      <p:sp>
        <p:nvSpPr>
          <p:cNvPr id="5" name="TextBox 4">
            <a:extLst>
              <a:ext uri="{FF2B5EF4-FFF2-40B4-BE49-F238E27FC236}">
                <a16:creationId xmlns:a16="http://schemas.microsoft.com/office/drawing/2014/main" id="{D32706F1-28E8-DC9A-5181-29527C07B892}"/>
              </a:ext>
            </a:extLst>
          </p:cNvPr>
          <p:cNvSpPr txBox="1"/>
          <p:nvPr/>
        </p:nvSpPr>
        <p:spPr>
          <a:xfrm>
            <a:off x="838200" y="2028940"/>
            <a:ext cx="1447800" cy="707886"/>
          </a:xfrm>
          <a:prstGeom prst="rect">
            <a:avLst/>
          </a:prstGeom>
          <a:noFill/>
        </p:spPr>
        <p:txBody>
          <a:bodyPr wrap="square" rtlCol="0">
            <a:spAutoFit/>
          </a:bodyPr>
          <a:lstStyle/>
          <a:p>
            <a:r>
              <a:rPr lang="en-US" sz="2000" dirty="0">
                <a:solidFill>
                  <a:srgbClr val="333333"/>
                </a:solidFill>
                <a:effectLst/>
                <a:latin typeface="+mn-lt"/>
              </a:rPr>
              <a:t>2 3 4 * +</a:t>
            </a:r>
          </a:p>
          <a:p>
            <a:endParaRPr lang="en-US" sz="2000" dirty="0">
              <a:latin typeface="+mn-lt"/>
            </a:endParaRPr>
          </a:p>
        </p:txBody>
      </p:sp>
      <p:sp>
        <p:nvSpPr>
          <p:cNvPr id="6" name="TextBox 5">
            <a:extLst>
              <a:ext uri="{FF2B5EF4-FFF2-40B4-BE49-F238E27FC236}">
                <a16:creationId xmlns:a16="http://schemas.microsoft.com/office/drawing/2014/main" id="{6AAE8A08-232F-98EB-B093-28E8CDBD82CF}"/>
              </a:ext>
            </a:extLst>
          </p:cNvPr>
          <p:cNvSpPr txBox="1"/>
          <p:nvPr/>
        </p:nvSpPr>
        <p:spPr>
          <a:xfrm>
            <a:off x="5894024" y="2028939"/>
            <a:ext cx="1447800" cy="707886"/>
          </a:xfrm>
          <a:prstGeom prst="rect">
            <a:avLst/>
          </a:prstGeom>
          <a:noFill/>
        </p:spPr>
        <p:txBody>
          <a:bodyPr wrap="square" rtlCol="0">
            <a:spAutoFit/>
          </a:bodyPr>
          <a:lstStyle/>
          <a:p>
            <a:pPr algn="just" fontAlgn="t"/>
            <a:r>
              <a:rPr lang="en-US" sz="2000" dirty="0">
                <a:solidFill>
                  <a:srgbClr val="333333"/>
                </a:solidFill>
                <a:effectLst/>
                <a:latin typeface="+mn-lt"/>
              </a:rPr>
              <a:t>Push 2</a:t>
            </a:r>
          </a:p>
          <a:p>
            <a:pPr algn="just" fontAlgn="t"/>
            <a:endParaRPr lang="en-US" sz="2000" dirty="0">
              <a:solidFill>
                <a:srgbClr val="333333"/>
              </a:solidFill>
              <a:effectLst/>
              <a:latin typeface="+mn-lt"/>
            </a:endParaRPr>
          </a:p>
        </p:txBody>
      </p:sp>
      <p:sp>
        <p:nvSpPr>
          <p:cNvPr id="7" name="TextBox 6">
            <a:extLst>
              <a:ext uri="{FF2B5EF4-FFF2-40B4-BE49-F238E27FC236}">
                <a16:creationId xmlns:a16="http://schemas.microsoft.com/office/drawing/2014/main" id="{1F0D5511-F632-3C18-3AA4-A9764F9F9ECB}"/>
              </a:ext>
            </a:extLst>
          </p:cNvPr>
          <p:cNvSpPr txBox="1"/>
          <p:nvPr/>
        </p:nvSpPr>
        <p:spPr>
          <a:xfrm>
            <a:off x="3352800" y="2028940"/>
            <a:ext cx="1447800" cy="400110"/>
          </a:xfrm>
          <a:prstGeom prst="rect">
            <a:avLst/>
          </a:prstGeom>
          <a:noFill/>
        </p:spPr>
        <p:txBody>
          <a:bodyPr wrap="square" rtlCol="0">
            <a:spAutoFit/>
          </a:bodyPr>
          <a:lstStyle/>
          <a:p>
            <a:pPr algn="just" fontAlgn="t"/>
            <a:r>
              <a:rPr lang="en-US" sz="2000" dirty="0">
                <a:solidFill>
                  <a:srgbClr val="333333"/>
                </a:solidFill>
                <a:effectLst/>
                <a:latin typeface="+mn-lt"/>
              </a:rPr>
              <a:t>empty</a:t>
            </a:r>
          </a:p>
        </p:txBody>
      </p:sp>
      <p:sp>
        <p:nvSpPr>
          <p:cNvPr id="8" name="TextBox 7">
            <a:extLst>
              <a:ext uri="{FF2B5EF4-FFF2-40B4-BE49-F238E27FC236}">
                <a16:creationId xmlns:a16="http://schemas.microsoft.com/office/drawing/2014/main" id="{3D6E1531-E1BE-EC9B-A3A7-164572996E06}"/>
              </a:ext>
            </a:extLst>
          </p:cNvPr>
          <p:cNvSpPr txBox="1"/>
          <p:nvPr/>
        </p:nvSpPr>
        <p:spPr>
          <a:xfrm>
            <a:off x="3352800" y="2536940"/>
            <a:ext cx="1447800" cy="400110"/>
          </a:xfrm>
          <a:prstGeom prst="rect">
            <a:avLst/>
          </a:prstGeom>
          <a:noFill/>
        </p:spPr>
        <p:txBody>
          <a:bodyPr wrap="square" rtlCol="0">
            <a:spAutoFit/>
          </a:bodyPr>
          <a:lstStyle/>
          <a:p>
            <a:pPr algn="just" fontAlgn="t"/>
            <a:r>
              <a:rPr lang="en-US" sz="2000" dirty="0">
                <a:solidFill>
                  <a:srgbClr val="333333"/>
                </a:solidFill>
                <a:effectLst/>
                <a:latin typeface="+mn-lt"/>
              </a:rPr>
              <a:t>2</a:t>
            </a:r>
          </a:p>
        </p:txBody>
      </p:sp>
      <p:sp>
        <p:nvSpPr>
          <p:cNvPr id="9" name="TextBox 8">
            <a:extLst>
              <a:ext uri="{FF2B5EF4-FFF2-40B4-BE49-F238E27FC236}">
                <a16:creationId xmlns:a16="http://schemas.microsoft.com/office/drawing/2014/main" id="{0DAF4821-25B8-4A2B-9E7A-7F6E73DF225A}"/>
              </a:ext>
            </a:extLst>
          </p:cNvPr>
          <p:cNvSpPr txBox="1"/>
          <p:nvPr/>
        </p:nvSpPr>
        <p:spPr>
          <a:xfrm>
            <a:off x="826265" y="2560519"/>
            <a:ext cx="1447800" cy="400110"/>
          </a:xfrm>
          <a:prstGeom prst="rect">
            <a:avLst/>
          </a:prstGeom>
          <a:noFill/>
        </p:spPr>
        <p:txBody>
          <a:bodyPr wrap="square" rtlCol="0">
            <a:spAutoFit/>
          </a:bodyPr>
          <a:lstStyle/>
          <a:p>
            <a:pPr algn="just" fontAlgn="t"/>
            <a:r>
              <a:rPr lang="en-US" sz="2000" dirty="0">
                <a:solidFill>
                  <a:srgbClr val="333333"/>
                </a:solidFill>
                <a:effectLst/>
                <a:latin typeface="+mn-lt"/>
              </a:rPr>
              <a:t>3 4 * +</a:t>
            </a:r>
          </a:p>
        </p:txBody>
      </p:sp>
      <p:sp>
        <p:nvSpPr>
          <p:cNvPr id="10" name="TextBox 9">
            <a:extLst>
              <a:ext uri="{FF2B5EF4-FFF2-40B4-BE49-F238E27FC236}">
                <a16:creationId xmlns:a16="http://schemas.microsoft.com/office/drawing/2014/main" id="{FBC2D7BB-4C4F-273A-DF73-138A89149D68}"/>
              </a:ext>
            </a:extLst>
          </p:cNvPr>
          <p:cNvSpPr txBox="1"/>
          <p:nvPr/>
        </p:nvSpPr>
        <p:spPr>
          <a:xfrm>
            <a:off x="5904123" y="2490605"/>
            <a:ext cx="1447800" cy="707886"/>
          </a:xfrm>
          <a:prstGeom prst="rect">
            <a:avLst/>
          </a:prstGeom>
          <a:noFill/>
        </p:spPr>
        <p:txBody>
          <a:bodyPr wrap="square" rtlCol="0">
            <a:spAutoFit/>
          </a:bodyPr>
          <a:lstStyle/>
          <a:p>
            <a:pPr algn="just" fontAlgn="t"/>
            <a:r>
              <a:rPr lang="en-US" sz="2000" dirty="0">
                <a:solidFill>
                  <a:srgbClr val="333333"/>
                </a:solidFill>
                <a:effectLst/>
                <a:latin typeface="+mn-lt"/>
              </a:rPr>
              <a:t>Push 3</a:t>
            </a:r>
          </a:p>
          <a:p>
            <a:pPr algn="just" fontAlgn="t"/>
            <a:endParaRPr lang="en-US" sz="2000" dirty="0">
              <a:solidFill>
                <a:srgbClr val="333333"/>
              </a:solidFill>
              <a:effectLst/>
              <a:latin typeface="+mn-lt"/>
            </a:endParaRPr>
          </a:p>
        </p:txBody>
      </p:sp>
      <p:sp>
        <p:nvSpPr>
          <p:cNvPr id="11" name="TextBox 10">
            <a:extLst>
              <a:ext uri="{FF2B5EF4-FFF2-40B4-BE49-F238E27FC236}">
                <a16:creationId xmlns:a16="http://schemas.microsoft.com/office/drawing/2014/main" id="{7C1F44E0-C5A1-0384-6E0C-DC943210E9A1}"/>
              </a:ext>
            </a:extLst>
          </p:cNvPr>
          <p:cNvSpPr txBox="1"/>
          <p:nvPr/>
        </p:nvSpPr>
        <p:spPr>
          <a:xfrm>
            <a:off x="807903" y="3014965"/>
            <a:ext cx="1447800" cy="400110"/>
          </a:xfrm>
          <a:prstGeom prst="rect">
            <a:avLst/>
          </a:prstGeom>
          <a:noFill/>
        </p:spPr>
        <p:txBody>
          <a:bodyPr wrap="square" rtlCol="0">
            <a:spAutoFit/>
          </a:bodyPr>
          <a:lstStyle/>
          <a:p>
            <a:pPr algn="just" fontAlgn="t"/>
            <a:r>
              <a:rPr lang="en-US" sz="2000" dirty="0">
                <a:solidFill>
                  <a:srgbClr val="333333"/>
                </a:solidFill>
                <a:effectLst/>
                <a:latin typeface="+mn-lt"/>
              </a:rPr>
              <a:t>4 * +</a:t>
            </a:r>
          </a:p>
        </p:txBody>
      </p:sp>
      <p:sp>
        <p:nvSpPr>
          <p:cNvPr id="13" name="TextBox 12">
            <a:extLst>
              <a:ext uri="{FF2B5EF4-FFF2-40B4-BE49-F238E27FC236}">
                <a16:creationId xmlns:a16="http://schemas.microsoft.com/office/drawing/2014/main" id="{60A1F0CB-AC2A-5D5F-16F3-F4B9F955829C}"/>
              </a:ext>
            </a:extLst>
          </p:cNvPr>
          <p:cNvSpPr txBox="1"/>
          <p:nvPr/>
        </p:nvSpPr>
        <p:spPr>
          <a:xfrm>
            <a:off x="3352800" y="2980134"/>
            <a:ext cx="609600" cy="707886"/>
          </a:xfrm>
          <a:prstGeom prst="rect">
            <a:avLst/>
          </a:prstGeom>
          <a:noFill/>
        </p:spPr>
        <p:txBody>
          <a:bodyPr wrap="square">
            <a:spAutoFit/>
          </a:bodyPr>
          <a:lstStyle/>
          <a:p>
            <a:r>
              <a:rPr lang="en-US" sz="2000" dirty="0">
                <a:solidFill>
                  <a:srgbClr val="333333"/>
                </a:solidFill>
                <a:effectLst/>
                <a:latin typeface="+mn-lt"/>
              </a:rPr>
              <a:t>2 3 </a:t>
            </a:r>
          </a:p>
          <a:p>
            <a:endParaRPr lang="en-US" sz="2000" dirty="0">
              <a:latin typeface="+mn-lt"/>
            </a:endParaRPr>
          </a:p>
        </p:txBody>
      </p:sp>
      <p:sp>
        <p:nvSpPr>
          <p:cNvPr id="14" name="TextBox 13">
            <a:extLst>
              <a:ext uri="{FF2B5EF4-FFF2-40B4-BE49-F238E27FC236}">
                <a16:creationId xmlns:a16="http://schemas.microsoft.com/office/drawing/2014/main" id="{4562639E-0256-D407-4294-340D6FE7AFD2}"/>
              </a:ext>
            </a:extLst>
          </p:cNvPr>
          <p:cNvSpPr txBox="1"/>
          <p:nvPr/>
        </p:nvSpPr>
        <p:spPr>
          <a:xfrm>
            <a:off x="5893106" y="2958873"/>
            <a:ext cx="1447800" cy="400110"/>
          </a:xfrm>
          <a:prstGeom prst="rect">
            <a:avLst/>
          </a:prstGeom>
          <a:noFill/>
        </p:spPr>
        <p:txBody>
          <a:bodyPr wrap="square" rtlCol="0">
            <a:spAutoFit/>
          </a:bodyPr>
          <a:lstStyle/>
          <a:p>
            <a:pPr algn="just" fontAlgn="t"/>
            <a:r>
              <a:rPr lang="en-US" sz="2000" dirty="0">
                <a:solidFill>
                  <a:srgbClr val="333333"/>
                </a:solidFill>
                <a:effectLst/>
                <a:latin typeface="+mn-lt"/>
              </a:rPr>
              <a:t>Push 4</a:t>
            </a:r>
          </a:p>
        </p:txBody>
      </p:sp>
      <p:sp>
        <p:nvSpPr>
          <p:cNvPr id="15" name="TextBox 14">
            <a:extLst>
              <a:ext uri="{FF2B5EF4-FFF2-40B4-BE49-F238E27FC236}">
                <a16:creationId xmlns:a16="http://schemas.microsoft.com/office/drawing/2014/main" id="{6F1DCDB8-D2FB-0308-3811-BBB3FC88E410}"/>
              </a:ext>
            </a:extLst>
          </p:cNvPr>
          <p:cNvSpPr txBox="1"/>
          <p:nvPr/>
        </p:nvSpPr>
        <p:spPr>
          <a:xfrm>
            <a:off x="838200" y="3568057"/>
            <a:ext cx="1447800" cy="400110"/>
          </a:xfrm>
          <a:prstGeom prst="rect">
            <a:avLst/>
          </a:prstGeom>
          <a:noFill/>
        </p:spPr>
        <p:txBody>
          <a:bodyPr wrap="square" rtlCol="0">
            <a:spAutoFit/>
          </a:bodyPr>
          <a:lstStyle/>
          <a:p>
            <a:pPr algn="just" fontAlgn="t"/>
            <a:r>
              <a:rPr lang="en-US" sz="2000" dirty="0">
                <a:solidFill>
                  <a:srgbClr val="333333"/>
                </a:solidFill>
                <a:effectLst/>
                <a:latin typeface="+mn-lt"/>
              </a:rPr>
              <a:t>* +</a:t>
            </a:r>
          </a:p>
        </p:txBody>
      </p:sp>
      <p:sp>
        <p:nvSpPr>
          <p:cNvPr id="16" name="TextBox 15">
            <a:extLst>
              <a:ext uri="{FF2B5EF4-FFF2-40B4-BE49-F238E27FC236}">
                <a16:creationId xmlns:a16="http://schemas.microsoft.com/office/drawing/2014/main" id="{5AD21EBD-00FF-6CB8-C81B-0A56C8F8FCB6}"/>
              </a:ext>
            </a:extLst>
          </p:cNvPr>
          <p:cNvSpPr txBox="1"/>
          <p:nvPr/>
        </p:nvSpPr>
        <p:spPr>
          <a:xfrm>
            <a:off x="5896319" y="4923224"/>
            <a:ext cx="2409481" cy="1323439"/>
          </a:xfrm>
          <a:prstGeom prst="rect">
            <a:avLst/>
          </a:prstGeom>
          <a:noFill/>
        </p:spPr>
        <p:txBody>
          <a:bodyPr wrap="square" rtlCol="0">
            <a:spAutoFit/>
          </a:bodyPr>
          <a:lstStyle/>
          <a:p>
            <a:pPr algn="just" fontAlgn="t"/>
            <a:r>
              <a:rPr lang="en-US" sz="2000" dirty="0">
                <a:solidFill>
                  <a:srgbClr val="333333"/>
                </a:solidFill>
                <a:effectLst/>
                <a:latin typeface="+mn-lt"/>
              </a:rPr>
              <a:t>Pop 12 and 2 from the stack and perform 12+2 = 14. Push 14 into the stack.</a:t>
            </a:r>
          </a:p>
        </p:txBody>
      </p:sp>
      <p:sp>
        <p:nvSpPr>
          <p:cNvPr id="17" name="TextBox 16">
            <a:extLst>
              <a:ext uri="{FF2B5EF4-FFF2-40B4-BE49-F238E27FC236}">
                <a16:creationId xmlns:a16="http://schemas.microsoft.com/office/drawing/2014/main" id="{9668A81A-C518-93DF-252F-7533E0227FA4}"/>
              </a:ext>
            </a:extLst>
          </p:cNvPr>
          <p:cNvSpPr txBox="1"/>
          <p:nvPr/>
        </p:nvSpPr>
        <p:spPr>
          <a:xfrm>
            <a:off x="3337651" y="4936238"/>
            <a:ext cx="1447800" cy="400110"/>
          </a:xfrm>
          <a:prstGeom prst="rect">
            <a:avLst/>
          </a:prstGeom>
          <a:noFill/>
        </p:spPr>
        <p:txBody>
          <a:bodyPr wrap="square" rtlCol="0">
            <a:spAutoFit/>
          </a:bodyPr>
          <a:lstStyle/>
          <a:p>
            <a:pPr algn="just" fontAlgn="t"/>
            <a:r>
              <a:rPr lang="en-US" sz="2000" dirty="0">
                <a:solidFill>
                  <a:srgbClr val="333333"/>
                </a:solidFill>
                <a:latin typeface="+mn-lt"/>
              </a:rPr>
              <a:t>2 12</a:t>
            </a:r>
            <a:endParaRPr lang="en-US" sz="2000" dirty="0">
              <a:solidFill>
                <a:srgbClr val="333333"/>
              </a:solidFill>
              <a:effectLst/>
              <a:latin typeface="+mn-lt"/>
            </a:endParaRPr>
          </a:p>
        </p:txBody>
      </p:sp>
      <p:sp>
        <p:nvSpPr>
          <p:cNvPr id="18" name="TextBox 17">
            <a:extLst>
              <a:ext uri="{FF2B5EF4-FFF2-40B4-BE49-F238E27FC236}">
                <a16:creationId xmlns:a16="http://schemas.microsoft.com/office/drawing/2014/main" id="{D2952F6D-AD74-EF3D-1949-F308FEEC0A39}"/>
              </a:ext>
            </a:extLst>
          </p:cNvPr>
          <p:cNvSpPr txBox="1"/>
          <p:nvPr/>
        </p:nvSpPr>
        <p:spPr>
          <a:xfrm>
            <a:off x="807903" y="4965440"/>
            <a:ext cx="1447800" cy="400110"/>
          </a:xfrm>
          <a:prstGeom prst="rect">
            <a:avLst/>
          </a:prstGeom>
          <a:noFill/>
        </p:spPr>
        <p:txBody>
          <a:bodyPr wrap="square" rtlCol="0">
            <a:spAutoFit/>
          </a:bodyPr>
          <a:lstStyle/>
          <a:p>
            <a:pPr algn="just" fontAlgn="t"/>
            <a:r>
              <a:rPr lang="en-US" sz="2000" dirty="0">
                <a:solidFill>
                  <a:srgbClr val="333333"/>
                </a:solidFill>
                <a:effectLst/>
                <a:latin typeface="+mn-lt"/>
              </a:rPr>
              <a:t>+</a:t>
            </a:r>
          </a:p>
        </p:txBody>
      </p:sp>
      <p:sp>
        <p:nvSpPr>
          <p:cNvPr id="19" name="TextBox 18">
            <a:extLst>
              <a:ext uri="{FF2B5EF4-FFF2-40B4-BE49-F238E27FC236}">
                <a16:creationId xmlns:a16="http://schemas.microsoft.com/office/drawing/2014/main" id="{CAF99A4E-AEF5-328C-232C-441A501F3ED7}"/>
              </a:ext>
            </a:extLst>
          </p:cNvPr>
          <p:cNvSpPr txBox="1"/>
          <p:nvPr/>
        </p:nvSpPr>
        <p:spPr>
          <a:xfrm>
            <a:off x="5867400" y="3400986"/>
            <a:ext cx="2438400" cy="1323439"/>
          </a:xfrm>
          <a:prstGeom prst="rect">
            <a:avLst/>
          </a:prstGeom>
          <a:noFill/>
        </p:spPr>
        <p:txBody>
          <a:bodyPr wrap="square" rtlCol="0">
            <a:spAutoFit/>
          </a:bodyPr>
          <a:lstStyle/>
          <a:p>
            <a:pPr algn="just" fontAlgn="t"/>
            <a:r>
              <a:rPr lang="en-US" sz="2000" dirty="0">
                <a:solidFill>
                  <a:srgbClr val="333333"/>
                </a:solidFill>
                <a:effectLst/>
                <a:latin typeface="+mn-lt"/>
              </a:rPr>
              <a:t>Pop 4 and 3 and perform 4*3 = 12. Push 12 into the stack.</a:t>
            </a:r>
          </a:p>
        </p:txBody>
      </p:sp>
      <p:sp>
        <p:nvSpPr>
          <p:cNvPr id="20" name="TextBox 19">
            <a:extLst>
              <a:ext uri="{FF2B5EF4-FFF2-40B4-BE49-F238E27FC236}">
                <a16:creationId xmlns:a16="http://schemas.microsoft.com/office/drawing/2014/main" id="{878A685F-2255-9C1B-28D8-F183A3D2DAA4}"/>
              </a:ext>
            </a:extLst>
          </p:cNvPr>
          <p:cNvSpPr txBox="1"/>
          <p:nvPr/>
        </p:nvSpPr>
        <p:spPr>
          <a:xfrm>
            <a:off x="3352800" y="3496674"/>
            <a:ext cx="1447800" cy="400110"/>
          </a:xfrm>
          <a:prstGeom prst="rect">
            <a:avLst/>
          </a:prstGeom>
          <a:noFill/>
        </p:spPr>
        <p:txBody>
          <a:bodyPr wrap="square" rtlCol="0">
            <a:spAutoFit/>
          </a:bodyPr>
          <a:lstStyle/>
          <a:p>
            <a:pPr algn="just" fontAlgn="t"/>
            <a:r>
              <a:rPr lang="en-US" sz="2000" dirty="0">
                <a:solidFill>
                  <a:srgbClr val="333333"/>
                </a:solidFill>
                <a:latin typeface="+mn-lt"/>
              </a:rPr>
              <a:t>2 3 4</a:t>
            </a:r>
            <a:endParaRPr lang="en-US" sz="2000" dirty="0">
              <a:solidFill>
                <a:srgbClr val="333333"/>
              </a:solidFill>
              <a:effectLst/>
              <a:latin typeface="+mn-lt"/>
            </a:endParaRPr>
          </a:p>
        </p:txBody>
      </p:sp>
      <p:sp>
        <p:nvSpPr>
          <p:cNvPr id="2" name="TextBox 1">
            <a:extLst>
              <a:ext uri="{FF2B5EF4-FFF2-40B4-BE49-F238E27FC236}">
                <a16:creationId xmlns:a16="http://schemas.microsoft.com/office/drawing/2014/main" id="{FA9A7403-6371-E240-1C15-1A77F6260787}"/>
              </a:ext>
            </a:extLst>
          </p:cNvPr>
          <p:cNvSpPr txBox="1"/>
          <p:nvPr/>
        </p:nvSpPr>
        <p:spPr>
          <a:xfrm>
            <a:off x="-152400" y="533400"/>
            <a:ext cx="914400" cy="140924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84703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3" grpId="0"/>
      <p:bldP spid="14" grpId="0"/>
      <p:bldP spid="15" grpId="0"/>
      <p:bldP spid="16" grpId="0"/>
      <p:bldP spid="17" grpId="0"/>
      <p:bldP spid="18" grpId="0"/>
      <p:bldP spid="19"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Postfix Expression Evaluation">
            <a:extLst>
              <a:ext uri="{FF2B5EF4-FFF2-40B4-BE49-F238E27FC236}">
                <a16:creationId xmlns:a16="http://schemas.microsoft.com/office/drawing/2014/main" id="{54CA93D1-1B58-EDB8-02D9-F8B9F6E67E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444"/>
          <a:stretch/>
        </p:blipFill>
        <p:spPr bwMode="auto">
          <a:xfrm>
            <a:off x="2362200" y="381000"/>
            <a:ext cx="3657600" cy="594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591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Postfix Expression Evaluation">
            <a:extLst>
              <a:ext uri="{FF2B5EF4-FFF2-40B4-BE49-F238E27FC236}">
                <a16:creationId xmlns:a16="http://schemas.microsoft.com/office/drawing/2014/main" id="{DBA4E80C-DB74-4933-7CEF-343D53655D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556"/>
          <a:stretch/>
        </p:blipFill>
        <p:spPr bwMode="auto">
          <a:xfrm>
            <a:off x="2667000" y="152400"/>
            <a:ext cx="3429000" cy="6665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642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ED63745C-1033-958F-9F17-AB93DBB51A3B}"/>
              </a:ext>
            </a:extLst>
          </p:cNvPr>
          <p:cNvSpPr>
            <a:spLocks noChangeArrowheads="1"/>
          </p:cNvSpPr>
          <p:nvPr/>
        </p:nvSpPr>
        <p:spPr bwMode="auto">
          <a:xfrm>
            <a:off x="669636" y="990600"/>
            <a:ext cx="82296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800" b="1" dirty="0">
                <a:solidFill>
                  <a:srgbClr val="CC0000"/>
                </a:solidFill>
              </a:rPr>
              <a:t>What is the result  of evaluation for the following postfix expression?</a:t>
            </a:r>
          </a:p>
          <a:p>
            <a:pPr>
              <a:spcBef>
                <a:spcPct val="0"/>
              </a:spcBef>
              <a:buFontTx/>
              <a:buNone/>
            </a:pPr>
            <a:endParaRPr lang="en-US" altLang="en-US" sz="2800" b="1" dirty="0">
              <a:solidFill>
                <a:srgbClr val="CC0000"/>
              </a:solidFill>
            </a:endParaRPr>
          </a:p>
          <a:p>
            <a:pPr>
              <a:spcBef>
                <a:spcPct val="0"/>
              </a:spcBef>
              <a:buFontTx/>
              <a:buNone/>
            </a:pPr>
            <a:r>
              <a:rPr lang="en-US" altLang="en-US" sz="2800" b="1" dirty="0"/>
              <a:t>2 3 4 + 5 6 - - *</a:t>
            </a:r>
          </a:p>
          <a:p>
            <a:pPr>
              <a:spcBef>
                <a:spcPct val="0"/>
              </a:spcBef>
              <a:buFontTx/>
              <a:buNone/>
            </a:pPr>
            <a:endParaRPr lang="en-US" altLang="en-US" sz="2800" b="1" dirty="0"/>
          </a:p>
          <a:p>
            <a:pPr>
              <a:spcBef>
                <a:spcPct val="0"/>
              </a:spcBef>
              <a:buFontTx/>
              <a:buNone/>
            </a:pPr>
            <a:r>
              <a:rPr lang="en-US" altLang="en-US" sz="2800" b="1" dirty="0">
                <a:solidFill>
                  <a:srgbClr val="CC0000"/>
                </a:solidFill>
              </a:rPr>
              <a:t>Answer: </a:t>
            </a:r>
          </a:p>
          <a:p>
            <a:pPr>
              <a:spcBef>
                <a:spcPct val="0"/>
              </a:spcBef>
              <a:buFontTx/>
              <a:buNone/>
            </a:pPr>
            <a:endParaRPr lang="en-US" altLang="en-US" sz="2800" b="1" dirty="0"/>
          </a:p>
          <a:p>
            <a:pPr>
              <a:spcBef>
                <a:spcPct val="0"/>
              </a:spcBef>
              <a:buFontTx/>
              <a:buNone/>
            </a:pPr>
            <a:r>
              <a:rPr lang="en-US" altLang="en-US" sz="2800" b="1" dirty="0"/>
              <a:t>16</a:t>
            </a:r>
          </a:p>
        </p:txBody>
      </p:sp>
      <p:sp>
        <p:nvSpPr>
          <p:cNvPr id="37891" name="Rectangle 3">
            <a:extLst>
              <a:ext uri="{FF2B5EF4-FFF2-40B4-BE49-F238E27FC236}">
                <a16:creationId xmlns:a16="http://schemas.microsoft.com/office/drawing/2014/main" id="{409C7325-CE97-5DC7-B276-FFDE58EC4BD7}"/>
              </a:ext>
            </a:extLst>
          </p:cNvPr>
          <p:cNvSpPr>
            <a:spLocks noChangeArrowheads="1"/>
          </p:cNvSpPr>
          <p:nvPr/>
        </p:nvSpPr>
        <p:spPr bwMode="auto">
          <a:xfrm>
            <a:off x="690418" y="304800"/>
            <a:ext cx="800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3600" dirty="0">
                <a:solidFill>
                  <a:srgbClr val="3333CC"/>
                </a:solidFill>
              </a:rPr>
              <a:t>Self Test-2</a:t>
            </a:r>
            <a:endParaRPr lang="en-US" altLang="en-US" b="1" dirty="0">
              <a:solidFill>
                <a:srgbClr val="3333CC"/>
              </a:solidFill>
            </a:endParaRPr>
          </a:p>
        </p:txBody>
      </p:sp>
    </p:spTree>
    <p:extLst>
      <p:ext uri="{BB962C8B-B14F-4D97-AF65-F5344CB8AC3E}">
        <p14:creationId xmlns:p14="http://schemas.microsoft.com/office/powerpoint/2010/main" val="32218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90">
                                            <p:txEl>
                                              <p:pRg st="4" end="4"/>
                                            </p:txEl>
                                          </p:spTgt>
                                        </p:tgtEl>
                                        <p:attrNameLst>
                                          <p:attrName>style.visibility</p:attrName>
                                        </p:attrNameLst>
                                      </p:cBhvr>
                                      <p:to>
                                        <p:strVal val="visible"/>
                                      </p:to>
                                    </p:set>
                                    <p:animEffect transition="in" filter="fade">
                                      <p:cBhvr>
                                        <p:cTn id="7" dur="500"/>
                                        <p:tgtEl>
                                          <p:spTgt spid="37890">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890">
                                            <p:txEl>
                                              <p:pRg st="6" end="6"/>
                                            </p:txEl>
                                          </p:spTgt>
                                        </p:tgtEl>
                                        <p:attrNameLst>
                                          <p:attrName>style.visibility</p:attrName>
                                        </p:attrNameLst>
                                      </p:cBhvr>
                                      <p:to>
                                        <p:strVal val="visible"/>
                                      </p:to>
                                    </p:set>
                                    <p:animEffect transition="in" filter="fade">
                                      <p:cBhvr>
                                        <p:cTn id="12" dur="500"/>
                                        <p:tgtEl>
                                          <p:spTgt spid="3789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a:hlinkClick r:id="" action="ppaction://media"/>
            <a:extLst>
              <a:ext uri="{FF2B5EF4-FFF2-40B4-BE49-F238E27FC236}">
                <a16:creationId xmlns:a16="http://schemas.microsoft.com/office/drawing/2014/main" id="{AFF05C5B-AB0D-9EAE-8852-7F2DA47470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
        <p:nvSpPr>
          <p:cNvPr id="4" name="Title 3">
            <a:extLst>
              <a:ext uri="{FF2B5EF4-FFF2-40B4-BE49-F238E27FC236}">
                <a16:creationId xmlns:a16="http://schemas.microsoft.com/office/drawing/2014/main" id="{45867283-2B4D-1343-D9B7-ABF2377AB8C1}"/>
              </a:ext>
            </a:extLst>
          </p:cNvPr>
          <p:cNvSpPr>
            <a:spLocks noGrp="1"/>
          </p:cNvSpPr>
          <p:nvPr>
            <p:ph type="title"/>
          </p:nvPr>
        </p:nvSpPr>
        <p:spPr>
          <a:xfrm>
            <a:off x="1524000" y="3048000"/>
            <a:ext cx="6096000" cy="1143000"/>
          </a:xfrm>
          <a:solidFill>
            <a:srgbClr val="72E2DF"/>
          </a:solidFill>
        </p:spPr>
        <p:txBody>
          <a:bodyPr/>
          <a:lstStyle/>
          <a:p>
            <a:pPr algn="ctr"/>
            <a:r>
              <a:rPr lang="en-US" b="1" dirty="0">
                <a:solidFill>
                  <a:schemeClr val="tx1"/>
                </a:solidFill>
              </a:rPr>
              <a:t>Prefix Expressions</a:t>
            </a:r>
          </a:p>
        </p:txBody>
      </p:sp>
    </p:spTree>
    <p:extLst>
      <p:ext uri="{BB962C8B-B14F-4D97-AF65-F5344CB8AC3E}">
        <p14:creationId xmlns:p14="http://schemas.microsoft.com/office/powerpoint/2010/main" val="302794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8CD71-9A03-0396-4124-3A3F50E3F081}"/>
              </a:ext>
            </a:extLst>
          </p:cNvPr>
          <p:cNvSpPr>
            <a:spLocks noGrp="1"/>
          </p:cNvSpPr>
          <p:nvPr>
            <p:ph type="title"/>
          </p:nvPr>
        </p:nvSpPr>
        <p:spPr>
          <a:xfrm>
            <a:off x="685800" y="990600"/>
            <a:ext cx="7772400" cy="1143000"/>
          </a:xfrm>
        </p:spPr>
        <p:txBody>
          <a:bodyPr>
            <a:normAutofit fontScale="90000"/>
          </a:bodyPr>
          <a:lstStyle/>
          <a:p>
            <a:r>
              <a:rPr lang="en-US" b="0" i="0" dirty="0">
                <a:solidFill>
                  <a:srgbClr val="3333CC"/>
                </a:solidFill>
                <a:effectLst/>
              </a:rPr>
              <a:t>What is Prefix conversion?</a:t>
            </a:r>
            <a:br>
              <a:rPr lang="en-US" b="0" i="0" dirty="0">
                <a:solidFill>
                  <a:srgbClr val="3333CC"/>
                </a:solidFill>
                <a:effectLst/>
              </a:rPr>
            </a:br>
            <a:endParaRPr lang="en-US" dirty="0">
              <a:solidFill>
                <a:srgbClr val="3333CC"/>
              </a:solidFill>
            </a:endParaRPr>
          </a:p>
        </p:txBody>
      </p:sp>
      <p:sp>
        <p:nvSpPr>
          <p:cNvPr id="3" name="Content Placeholder 2">
            <a:extLst>
              <a:ext uri="{FF2B5EF4-FFF2-40B4-BE49-F238E27FC236}">
                <a16:creationId xmlns:a16="http://schemas.microsoft.com/office/drawing/2014/main" id="{D23BAFB1-304D-0E14-3807-1FA793C56269}"/>
              </a:ext>
            </a:extLst>
          </p:cNvPr>
          <p:cNvSpPr>
            <a:spLocks noGrp="1"/>
          </p:cNvSpPr>
          <p:nvPr>
            <p:ph idx="1"/>
          </p:nvPr>
        </p:nvSpPr>
        <p:spPr>
          <a:xfrm>
            <a:off x="647700" y="2212554"/>
            <a:ext cx="7848600" cy="4114800"/>
          </a:xfrm>
        </p:spPr>
        <p:txBody>
          <a:bodyPr>
            <a:normAutofit fontScale="92500" lnSpcReduction="20000"/>
          </a:bodyPr>
          <a:lstStyle/>
          <a:p>
            <a:pPr algn="just"/>
            <a:r>
              <a:rPr lang="en-US" sz="2000" b="0" i="0" dirty="0">
                <a:solidFill>
                  <a:srgbClr val="333333"/>
                </a:solidFill>
                <a:effectLst/>
              </a:rPr>
              <a:t>An infix expression is an expression in which the operators are written between the two operands. </a:t>
            </a:r>
          </a:p>
          <a:p>
            <a:pPr algn="just"/>
            <a:endParaRPr lang="en-US" sz="2000" dirty="0">
              <a:solidFill>
                <a:srgbClr val="333333"/>
              </a:solidFill>
            </a:endParaRPr>
          </a:p>
          <a:p>
            <a:pPr algn="just"/>
            <a:r>
              <a:rPr lang="en-US" sz="2000" b="0" i="0" dirty="0">
                <a:solidFill>
                  <a:srgbClr val="333333"/>
                </a:solidFill>
                <a:effectLst/>
              </a:rPr>
              <a:t>If we move the operator before the operands, then it is known as a prefix expression. </a:t>
            </a:r>
          </a:p>
          <a:p>
            <a:pPr algn="just"/>
            <a:endParaRPr lang="en-US" sz="2000" dirty="0">
              <a:solidFill>
                <a:srgbClr val="333333"/>
              </a:solidFill>
            </a:endParaRPr>
          </a:p>
          <a:p>
            <a:pPr algn="just"/>
            <a:r>
              <a:rPr lang="en-US" sz="2000" b="0" i="0" dirty="0">
                <a:solidFill>
                  <a:srgbClr val="333333"/>
                </a:solidFill>
                <a:effectLst/>
              </a:rPr>
              <a:t>In other words, prefix expression can be defined as an expression in which all the operators precede the two operands.</a:t>
            </a:r>
          </a:p>
          <a:p>
            <a:pPr algn="just"/>
            <a:endParaRPr lang="en-US" sz="2000" dirty="0">
              <a:solidFill>
                <a:srgbClr val="333333"/>
              </a:solidFill>
            </a:endParaRPr>
          </a:p>
          <a:p>
            <a:pPr algn="just"/>
            <a:r>
              <a:rPr lang="en-US" sz="2000" dirty="0">
                <a:solidFill>
                  <a:srgbClr val="333333"/>
                </a:solidFill>
              </a:rPr>
              <a:t>In this notation, operator is prefixed to operands, i.e., operator is written ahead of operands. For example, </a:t>
            </a:r>
            <a:r>
              <a:rPr lang="en-US" sz="2000" b="1" dirty="0">
                <a:solidFill>
                  <a:srgbClr val="3333CC"/>
                </a:solidFill>
              </a:rPr>
              <a:t>+ab</a:t>
            </a:r>
            <a:r>
              <a:rPr lang="en-US" sz="2000" dirty="0">
                <a:solidFill>
                  <a:srgbClr val="333333"/>
                </a:solidFill>
              </a:rPr>
              <a:t>. This is equivalent to its infix notation </a:t>
            </a:r>
            <a:r>
              <a:rPr lang="en-US" sz="2000" b="1" dirty="0">
                <a:solidFill>
                  <a:srgbClr val="3333CC"/>
                </a:solidFill>
              </a:rPr>
              <a:t>a + b</a:t>
            </a:r>
            <a:r>
              <a:rPr lang="en-US" sz="2000" dirty="0">
                <a:solidFill>
                  <a:srgbClr val="333333"/>
                </a:solidFill>
              </a:rPr>
              <a:t>. Prefix notation is also known as </a:t>
            </a:r>
            <a:r>
              <a:rPr lang="en-US" sz="2000" b="1" dirty="0">
                <a:solidFill>
                  <a:srgbClr val="3333CC"/>
                </a:solidFill>
              </a:rPr>
              <a:t>Polish Notation</a:t>
            </a:r>
            <a:r>
              <a:rPr lang="en-US" sz="2000" dirty="0">
                <a:solidFill>
                  <a:srgbClr val="333333"/>
                </a:solidFill>
              </a:rPr>
              <a:t>.</a:t>
            </a:r>
          </a:p>
        </p:txBody>
      </p:sp>
    </p:spTree>
    <p:extLst>
      <p:ext uri="{BB962C8B-B14F-4D97-AF65-F5344CB8AC3E}">
        <p14:creationId xmlns:p14="http://schemas.microsoft.com/office/powerpoint/2010/main" val="775519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48D9A9-D846-0795-5BDF-76A1BF186206}"/>
              </a:ext>
            </a:extLst>
          </p:cNvPr>
          <p:cNvSpPr>
            <a:spLocks noGrp="1"/>
          </p:cNvSpPr>
          <p:nvPr>
            <p:ph idx="1"/>
          </p:nvPr>
        </p:nvSpPr>
        <p:spPr>
          <a:xfrm>
            <a:off x="685800" y="914400"/>
            <a:ext cx="7772400" cy="4114800"/>
          </a:xfrm>
        </p:spPr>
        <p:txBody>
          <a:bodyPr/>
          <a:lstStyle/>
          <a:p>
            <a:pPr marL="0" indent="0">
              <a:buNone/>
            </a:pPr>
            <a:r>
              <a:rPr lang="en-US" sz="3600" dirty="0"/>
              <a:t>In this Lecture we’re going to discuss three notations</a:t>
            </a:r>
          </a:p>
          <a:p>
            <a:pPr marL="0" indent="0">
              <a:buNone/>
            </a:pPr>
            <a:endParaRPr lang="en-US" sz="3600" dirty="0"/>
          </a:p>
          <a:p>
            <a:pPr lvl="1"/>
            <a:r>
              <a:rPr lang="en-US" sz="2800" dirty="0"/>
              <a:t>Infix Notation</a:t>
            </a:r>
          </a:p>
          <a:p>
            <a:pPr lvl="1"/>
            <a:r>
              <a:rPr lang="en-US" sz="2800" dirty="0"/>
              <a:t>Prefix Notation</a:t>
            </a:r>
          </a:p>
          <a:p>
            <a:pPr lvl="1"/>
            <a:r>
              <a:rPr lang="en-US" sz="2800" dirty="0"/>
              <a:t>Postfix Notation</a:t>
            </a:r>
          </a:p>
          <a:p>
            <a:pPr lvl="1"/>
            <a:endParaRPr lang="en-US" dirty="0"/>
          </a:p>
          <a:p>
            <a:pPr lvl="1"/>
            <a:endParaRPr lang="en-US" dirty="0"/>
          </a:p>
          <a:p>
            <a:endParaRPr lang="en-US" dirty="0"/>
          </a:p>
        </p:txBody>
      </p:sp>
      <p:graphicFrame>
        <p:nvGraphicFramePr>
          <p:cNvPr id="6" name="Table 6">
            <a:extLst>
              <a:ext uri="{FF2B5EF4-FFF2-40B4-BE49-F238E27FC236}">
                <a16:creationId xmlns:a16="http://schemas.microsoft.com/office/drawing/2014/main" id="{2A814A4C-9FBB-A094-703E-AE2BE834093A}"/>
              </a:ext>
            </a:extLst>
          </p:cNvPr>
          <p:cNvGraphicFramePr>
            <a:graphicFrameLocks noGrp="1"/>
          </p:cNvGraphicFramePr>
          <p:nvPr>
            <p:extLst>
              <p:ext uri="{D42A27DB-BD31-4B8C-83A1-F6EECF244321}">
                <p14:modId xmlns:p14="http://schemas.microsoft.com/office/powerpoint/2010/main" val="2083369923"/>
              </p:ext>
            </p:extLst>
          </p:nvPr>
        </p:nvGraphicFramePr>
        <p:xfrm>
          <a:off x="1104900" y="4419600"/>
          <a:ext cx="6934200" cy="1862359"/>
        </p:xfrm>
        <a:graphic>
          <a:graphicData uri="http://schemas.openxmlformats.org/drawingml/2006/table">
            <a:tbl>
              <a:tblPr firstRow="1" bandRow="1">
                <a:tableStyleId>{21E4AEA4-8DFA-4A89-87EB-49C32662AFE0}</a:tableStyleId>
              </a:tblPr>
              <a:tblGrid>
                <a:gridCol w="2311400">
                  <a:extLst>
                    <a:ext uri="{9D8B030D-6E8A-4147-A177-3AD203B41FA5}">
                      <a16:colId xmlns:a16="http://schemas.microsoft.com/office/drawing/2014/main" val="2531240752"/>
                    </a:ext>
                  </a:extLst>
                </a:gridCol>
                <a:gridCol w="2311400">
                  <a:extLst>
                    <a:ext uri="{9D8B030D-6E8A-4147-A177-3AD203B41FA5}">
                      <a16:colId xmlns:a16="http://schemas.microsoft.com/office/drawing/2014/main" val="1766224380"/>
                    </a:ext>
                  </a:extLst>
                </a:gridCol>
                <a:gridCol w="2311400">
                  <a:extLst>
                    <a:ext uri="{9D8B030D-6E8A-4147-A177-3AD203B41FA5}">
                      <a16:colId xmlns:a16="http://schemas.microsoft.com/office/drawing/2014/main" val="1294311973"/>
                    </a:ext>
                  </a:extLst>
                </a:gridCol>
              </a:tblGrid>
              <a:tr h="752918">
                <a:tc>
                  <a:txBody>
                    <a:bodyPr/>
                    <a:lstStyle/>
                    <a:p>
                      <a:r>
                        <a:rPr lang="en-US" dirty="0"/>
                        <a:t>Infix Expression</a:t>
                      </a:r>
                    </a:p>
                  </a:txBody>
                  <a:tcPr/>
                </a:tc>
                <a:tc>
                  <a:txBody>
                    <a:bodyPr/>
                    <a:lstStyle/>
                    <a:p>
                      <a:r>
                        <a:rPr lang="en-US" dirty="0"/>
                        <a:t>Prefix Expression</a:t>
                      </a:r>
                    </a:p>
                  </a:txBody>
                  <a:tcPr/>
                </a:tc>
                <a:tc>
                  <a:txBody>
                    <a:bodyPr/>
                    <a:lstStyle/>
                    <a:p>
                      <a:r>
                        <a:rPr lang="en-US" dirty="0"/>
                        <a:t>Postfix Expression</a:t>
                      </a:r>
                    </a:p>
                  </a:txBody>
                  <a:tcPr/>
                </a:tc>
                <a:extLst>
                  <a:ext uri="{0D108BD9-81ED-4DB2-BD59-A6C34878D82A}">
                    <a16:rowId xmlns:a16="http://schemas.microsoft.com/office/drawing/2014/main" val="3662471105"/>
                  </a:ext>
                </a:extLst>
              </a:tr>
              <a:tr h="542482">
                <a:tc>
                  <a:txBody>
                    <a:bodyPr/>
                    <a:lstStyle/>
                    <a:p>
                      <a:r>
                        <a:rPr lang="en-US" b="1" dirty="0">
                          <a:solidFill>
                            <a:schemeClr val="tx1"/>
                          </a:solidFill>
                        </a:rPr>
                        <a:t>A + B</a:t>
                      </a:r>
                    </a:p>
                  </a:txBody>
                  <a:tcPr/>
                </a:tc>
                <a:tc>
                  <a:txBody>
                    <a:bodyPr/>
                    <a:lstStyle/>
                    <a:p>
                      <a:r>
                        <a:rPr lang="en-US" b="1" dirty="0">
                          <a:solidFill>
                            <a:schemeClr val="tx1"/>
                          </a:solidFill>
                        </a:rPr>
                        <a:t>+ A B</a:t>
                      </a:r>
                    </a:p>
                  </a:txBody>
                  <a:tcPr/>
                </a:tc>
                <a:tc>
                  <a:txBody>
                    <a:bodyPr/>
                    <a:lstStyle/>
                    <a:p>
                      <a:r>
                        <a:rPr lang="en-US" b="1" dirty="0">
                          <a:solidFill>
                            <a:schemeClr val="tx1"/>
                          </a:solidFill>
                        </a:rPr>
                        <a:t>A B +</a:t>
                      </a:r>
                    </a:p>
                  </a:txBody>
                  <a:tcPr/>
                </a:tc>
                <a:extLst>
                  <a:ext uri="{0D108BD9-81ED-4DB2-BD59-A6C34878D82A}">
                    <a16:rowId xmlns:a16="http://schemas.microsoft.com/office/drawing/2014/main" val="1879336462"/>
                  </a:ext>
                </a:extLst>
              </a:tr>
              <a:tr h="566959">
                <a:tc>
                  <a:txBody>
                    <a:bodyPr/>
                    <a:lstStyle/>
                    <a:p>
                      <a:r>
                        <a:rPr lang="en-US" b="1" dirty="0">
                          <a:solidFill>
                            <a:schemeClr val="tx1"/>
                          </a:solidFill>
                        </a:rPr>
                        <a:t>A + B * C</a:t>
                      </a:r>
                    </a:p>
                  </a:txBody>
                  <a:tcPr/>
                </a:tc>
                <a:tc>
                  <a:txBody>
                    <a:bodyPr/>
                    <a:lstStyle/>
                    <a:p>
                      <a:r>
                        <a:rPr lang="en-US" b="1" dirty="0">
                          <a:solidFill>
                            <a:schemeClr val="tx1"/>
                          </a:solidFill>
                        </a:rPr>
                        <a:t>+ A * B C</a:t>
                      </a:r>
                    </a:p>
                  </a:txBody>
                  <a:tcPr/>
                </a:tc>
                <a:tc>
                  <a:txBody>
                    <a:bodyPr/>
                    <a:lstStyle/>
                    <a:p>
                      <a:r>
                        <a:rPr lang="en-US" b="1" dirty="0">
                          <a:solidFill>
                            <a:schemeClr val="tx1"/>
                          </a:solidFill>
                        </a:rPr>
                        <a:t>A B C * +</a:t>
                      </a:r>
                    </a:p>
                  </a:txBody>
                  <a:tcPr/>
                </a:tc>
                <a:extLst>
                  <a:ext uri="{0D108BD9-81ED-4DB2-BD59-A6C34878D82A}">
                    <a16:rowId xmlns:a16="http://schemas.microsoft.com/office/drawing/2014/main" val="1807615250"/>
                  </a:ext>
                </a:extLst>
              </a:tr>
            </a:tbl>
          </a:graphicData>
        </a:graphic>
      </p:graphicFrame>
    </p:spTree>
    <p:extLst>
      <p:ext uri="{BB962C8B-B14F-4D97-AF65-F5344CB8AC3E}">
        <p14:creationId xmlns:p14="http://schemas.microsoft.com/office/powerpoint/2010/main" val="4205425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8CD71-9A03-0396-4124-3A3F50E3F081}"/>
              </a:ext>
            </a:extLst>
          </p:cNvPr>
          <p:cNvSpPr>
            <a:spLocks noGrp="1"/>
          </p:cNvSpPr>
          <p:nvPr>
            <p:ph type="title"/>
          </p:nvPr>
        </p:nvSpPr>
        <p:spPr>
          <a:xfrm>
            <a:off x="609600" y="990600"/>
            <a:ext cx="7772400" cy="1143000"/>
          </a:xfrm>
        </p:spPr>
        <p:txBody>
          <a:bodyPr>
            <a:normAutofit fontScale="90000"/>
          </a:bodyPr>
          <a:lstStyle/>
          <a:p>
            <a:r>
              <a:rPr lang="en-US" b="0" i="0" dirty="0">
                <a:solidFill>
                  <a:srgbClr val="3333CC"/>
                </a:solidFill>
                <a:effectLst/>
              </a:rPr>
              <a:t>What is Prefix conversion?</a:t>
            </a:r>
            <a:br>
              <a:rPr lang="en-US" b="0" i="0" dirty="0">
                <a:solidFill>
                  <a:srgbClr val="3333CC"/>
                </a:solidFill>
                <a:effectLst/>
              </a:rPr>
            </a:br>
            <a:endParaRPr lang="en-US" dirty="0">
              <a:solidFill>
                <a:srgbClr val="3333CC"/>
              </a:solidFill>
            </a:endParaRPr>
          </a:p>
        </p:txBody>
      </p:sp>
      <p:sp>
        <p:nvSpPr>
          <p:cNvPr id="3" name="Content Placeholder 2">
            <a:extLst>
              <a:ext uri="{FF2B5EF4-FFF2-40B4-BE49-F238E27FC236}">
                <a16:creationId xmlns:a16="http://schemas.microsoft.com/office/drawing/2014/main" id="{D23BAFB1-304D-0E14-3807-1FA793C56269}"/>
              </a:ext>
            </a:extLst>
          </p:cNvPr>
          <p:cNvSpPr>
            <a:spLocks noGrp="1"/>
          </p:cNvSpPr>
          <p:nvPr>
            <p:ph idx="1"/>
          </p:nvPr>
        </p:nvSpPr>
        <p:spPr>
          <a:xfrm>
            <a:off x="609600" y="1981200"/>
            <a:ext cx="7975600" cy="4572000"/>
          </a:xfrm>
        </p:spPr>
        <p:txBody>
          <a:bodyPr>
            <a:normAutofit fontScale="92500" lnSpcReduction="20000"/>
          </a:bodyPr>
          <a:lstStyle/>
          <a:p>
            <a:pPr marL="0" indent="0" algn="just">
              <a:buNone/>
            </a:pPr>
            <a:r>
              <a:rPr lang="en-US" sz="2000" b="1" i="0" dirty="0">
                <a:solidFill>
                  <a:srgbClr val="333333"/>
                </a:solidFill>
                <a:effectLst/>
              </a:rPr>
              <a:t>Syntax of postfix notation is given below:</a:t>
            </a:r>
            <a:endParaRPr lang="en-US" sz="2000" b="0" i="0" dirty="0">
              <a:solidFill>
                <a:srgbClr val="333333"/>
              </a:solidFill>
              <a:effectLst/>
            </a:endParaRPr>
          </a:p>
          <a:p>
            <a:pPr marL="0" indent="0" algn="just">
              <a:buNone/>
            </a:pPr>
            <a:endParaRPr lang="en-US" sz="2000" b="1" i="0" dirty="0">
              <a:solidFill>
                <a:srgbClr val="333333"/>
              </a:solidFill>
              <a:effectLst/>
            </a:endParaRPr>
          </a:p>
          <a:p>
            <a:pPr marL="0" indent="0" algn="ctr">
              <a:buNone/>
            </a:pPr>
            <a:r>
              <a:rPr lang="en-US" sz="2000" b="1" i="0" dirty="0">
                <a:solidFill>
                  <a:srgbClr val="333333"/>
                </a:solidFill>
                <a:effectLst/>
              </a:rPr>
              <a:t>&lt;operator&gt; &lt;operand&gt; &lt;operand&gt;</a:t>
            </a:r>
          </a:p>
          <a:p>
            <a:pPr marL="0" indent="0" algn="just">
              <a:buNone/>
            </a:pPr>
            <a:endParaRPr lang="en-US" sz="2000" dirty="0">
              <a:solidFill>
                <a:srgbClr val="333333"/>
              </a:solidFill>
            </a:endParaRPr>
          </a:p>
          <a:p>
            <a:pPr marL="0" indent="0" algn="just">
              <a:buNone/>
            </a:pPr>
            <a:r>
              <a:rPr lang="en-US" sz="2000" b="1" i="0" dirty="0">
                <a:solidFill>
                  <a:srgbClr val="3333CC"/>
                </a:solidFill>
                <a:effectLst/>
              </a:rPr>
              <a:t>For example,</a:t>
            </a:r>
            <a:r>
              <a:rPr lang="en-US" sz="2000" b="0" i="0" dirty="0">
                <a:solidFill>
                  <a:srgbClr val="3333CC"/>
                </a:solidFill>
                <a:effectLst/>
              </a:rPr>
              <a:t> </a:t>
            </a:r>
            <a:r>
              <a:rPr lang="en-US" sz="2000" b="0" i="0" dirty="0">
                <a:solidFill>
                  <a:srgbClr val="333333"/>
                </a:solidFill>
                <a:effectLst/>
              </a:rPr>
              <a:t>if the infix expression is 5+1, then the prefix expression corresponding to this infix expression is +51.</a:t>
            </a:r>
          </a:p>
          <a:p>
            <a:pPr marL="0" indent="0" algn="just">
              <a:buNone/>
            </a:pPr>
            <a:r>
              <a:rPr lang="en-US" sz="2000" b="1" i="0" dirty="0">
                <a:solidFill>
                  <a:srgbClr val="3333CC"/>
                </a:solidFill>
                <a:effectLst/>
              </a:rPr>
              <a:t>If the infix expression is:</a:t>
            </a:r>
            <a:endParaRPr lang="en-US" sz="2000" b="0" i="0" dirty="0">
              <a:solidFill>
                <a:srgbClr val="3333CC"/>
              </a:solidFill>
              <a:effectLst/>
            </a:endParaRPr>
          </a:p>
          <a:p>
            <a:pPr marL="0" indent="0" algn="ctr">
              <a:buNone/>
            </a:pPr>
            <a:r>
              <a:rPr lang="en-US" sz="2000" b="1" i="0" dirty="0">
                <a:solidFill>
                  <a:srgbClr val="FF3300"/>
                </a:solidFill>
                <a:effectLst/>
              </a:rPr>
              <a:t>a * b + c</a:t>
            </a:r>
          </a:p>
          <a:p>
            <a:pPr marL="0" indent="0" algn="ctr">
              <a:buNone/>
            </a:pPr>
            <a:r>
              <a:rPr lang="en-US" sz="2000" b="1" i="0" dirty="0">
                <a:solidFill>
                  <a:srgbClr val="FF3300"/>
                </a:solidFill>
                <a:effectLst/>
              </a:rPr>
              <a:t>↓</a:t>
            </a:r>
          </a:p>
          <a:p>
            <a:pPr marL="0" indent="0" algn="ctr">
              <a:buNone/>
            </a:pPr>
            <a:r>
              <a:rPr lang="en-US" sz="2000" b="1" i="0" dirty="0">
                <a:solidFill>
                  <a:srgbClr val="FF3300"/>
                </a:solidFill>
                <a:effectLst/>
              </a:rPr>
              <a:t>*</a:t>
            </a:r>
            <a:r>
              <a:rPr lang="en-US" sz="2000" b="1" i="0" dirty="0" err="1">
                <a:solidFill>
                  <a:srgbClr val="FF3300"/>
                </a:solidFill>
                <a:effectLst/>
              </a:rPr>
              <a:t>ab+c</a:t>
            </a:r>
            <a:endParaRPr lang="en-US" sz="2000" b="1" i="0" dirty="0">
              <a:solidFill>
                <a:srgbClr val="FF3300"/>
              </a:solidFill>
              <a:effectLst/>
            </a:endParaRPr>
          </a:p>
          <a:p>
            <a:pPr marL="0" indent="0" algn="ctr">
              <a:buNone/>
            </a:pPr>
            <a:r>
              <a:rPr lang="en-US" sz="2000" b="1" i="0" dirty="0">
                <a:solidFill>
                  <a:srgbClr val="FF3300"/>
                </a:solidFill>
                <a:effectLst/>
              </a:rPr>
              <a:t>↓</a:t>
            </a:r>
          </a:p>
          <a:p>
            <a:pPr marL="0" indent="0" algn="ctr">
              <a:buNone/>
            </a:pPr>
            <a:r>
              <a:rPr lang="en-US" sz="2000" b="1" i="0" dirty="0">
                <a:solidFill>
                  <a:srgbClr val="FF3300"/>
                </a:solidFill>
                <a:effectLst/>
              </a:rPr>
              <a:t>+*</a:t>
            </a:r>
            <a:r>
              <a:rPr lang="en-US" sz="2000" b="1" i="0" dirty="0" err="1">
                <a:solidFill>
                  <a:srgbClr val="FF3300"/>
                </a:solidFill>
                <a:effectLst/>
              </a:rPr>
              <a:t>abc</a:t>
            </a:r>
            <a:r>
              <a:rPr lang="en-US" sz="2000" b="1" i="0" dirty="0">
                <a:solidFill>
                  <a:srgbClr val="FF3300"/>
                </a:solidFill>
                <a:effectLst/>
              </a:rPr>
              <a:t> (Prefix expression)</a:t>
            </a:r>
          </a:p>
          <a:p>
            <a:pPr marL="0" indent="0" algn="just">
              <a:buNone/>
            </a:pPr>
            <a:endParaRPr lang="en-US" sz="2000" dirty="0">
              <a:solidFill>
                <a:srgbClr val="333333"/>
              </a:solidFill>
            </a:endParaRPr>
          </a:p>
        </p:txBody>
      </p:sp>
    </p:spTree>
    <p:extLst>
      <p:ext uri="{BB962C8B-B14F-4D97-AF65-F5344CB8AC3E}">
        <p14:creationId xmlns:p14="http://schemas.microsoft.com/office/powerpoint/2010/main" val="2502203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8CD71-9A03-0396-4124-3A3F50E3F081}"/>
              </a:ext>
            </a:extLst>
          </p:cNvPr>
          <p:cNvSpPr>
            <a:spLocks noGrp="1"/>
          </p:cNvSpPr>
          <p:nvPr>
            <p:ph type="title"/>
          </p:nvPr>
        </p:nvSpPr>
        <p:spPr>
          <a:xfrm>
            <a:off x="673100" y="990600"/>
            <a:ext cx="7772400" cy="1143000"/>
          </a:xfrm>
        </p:spPr>
        <p:txBody>
          <a:bodyPr>
            <a:normAutofit fontScale="90000"/>
          </a:bodyPr>
          <a:lstStyle/>
          <a:p>
            <a:r>
              <a:rPr lang="en-US" b="0" i="0" dirty="0">
                <a:solidFill>
                  <a:srgbClr val="3333CC"/>
                </a:solidFill>
                <a:effectLst/>
              </a:rPr>
              <a:t>What is Prefix conversion?</a:t>
            </a:r>
            <a:br>
              <a:rPr lang="en-US" b="0" i="0" dirty="0">
                <a:solidFill>
                  <a:srgbClr val="3333CC"/>
                </a:solidFill>
                <a:effectLst/>
              </a:rPr>
            </a:br>
            <a:endParaRPr lang="en-US" dirty="0">
              <a:solidFill>
                <a:srgbClr val="3333CC"/>
              </a:solidFill>
            </a:endParaRPr>
          </a:p>
        </p:txBody>
      </p:sp>
      <p:sp>
        <p:nvSpPr>
          <p:cNvPr id="3" name="Content Placeholder 2">
            <a:extLst>
              <a:ext uri="{FF2B5EF4-FFF2-40B4-BE49-F238E27FC236}">
                <a16:creationId xmlns:a16="http://schemas.microsoft.com/office/drawing/2014/main" id="{D23BAFB1-304D-0E14-3807-1FA793C56269}"/>
              </a:ext>
            </a:extLst>
          </p:cNvPr>
          <p:cNvSpPr>
            <a:spLocks noGrp="1"/>
          </p:cNvSpPr>
          <p:nvPr>
            <p:ph idx="1"/>
          </p:nvPr>
        </p:nvSpPr>
        <p:spPr>
          <a:xfrm>
            <a:off x="533400" y="1981200"/>
            <a:ext cx="8051800" cy="4572000"/>
          </a:xfrm>
        </p:spPr>
        <p:txBody>
          <a:bodyPr>
            <a:normAutofit lnSpcReduction="10000"/>
          </a:bodyPr>
          <a:lstStyle/>
          <a:p>
            <a:pPr marL="0" indent="0" algn="ctr">
              <a:buNone/>
            </a:pPr>
            <a:r>
              <a:rPr lang="en-US" sz="1800" b="1" dirty="0">
                <a:solidFill>
                  <a:srgbClr val="FF3300"/>
                </a:solidFill>
              </a:rPr>
              <a:t>A + B * C</a:t>
            </a:r>
            <a:endParaRPr lang="en-US" sz="1800" dirty="0">
              <a:solidFill>
                <a:srgbClr val="333333"/>
              </a:solidFill>
            </a:endParaRPr>
          </a:p>
          <a:p>
            <a:pPr marL="0" indent="0" algn="just">
              <a:buNone/>
            </a:pPr>
            <a:r>
              <a:rPr lang="en-US" sz="1800" b="1" dirty="0">
                <a:solidFill>
                  <a:srgbClr val="3333CC"/>
                </a:solidFill>
              </a:rPr>
              <a:t>First scan: </a:t>
            </a:r>
            <a:r>
              <a:rPr lang="en-US" sz="1800" dirty="0">
                <a:solidFill>
                  <a:srgbClr val="333333"/>
                </a:solidFill>
              </a:rPr>
              <a:t>In the above expression, multiplication operator has a higher precedence than the addition operator; the prefix notation of B*C would be (*BC).</a:t>
            </a:r>
          </a:p>
          <a:p>
            <a:pPr marL="0" indent="0" algn="ctr">
              <a:buNone/>
            </a:pPr>
            <a:r>
              <a:rPr lang="en-US" sz="1800" b="1" dirty="0">
                <a:solidFill>
                  <a:srgbClr val="FF3300"/>
                </a:solidFill>
              </a:rPr>
              <a:t>A + *BC</a:t>
            </a:r>
            <a:endParaRPr lang="en-US" sz="1800" dirty="0">
              <a:solidFill>
                <a:srgbClr val="333333"/>
              </a:solidFill>
            </a:endParaRPr>
          </a:p>
          <a:p>
            <a:pPr marL="0" indent="0" algn="just">
              <a:buNone/>
            </a:pPr>
            <a:r>
              <a:rPr lang="en-US" sz="1800" b="1" dirty="0">
                <a:solidFill>
                  <a:srgbClr val="3333CC"/>
                </a:solidFill>
              </a:rPr>
              <a:t>Second scan: </a:t>
            </a:r>
            <a:r>
              <a:rPr lang="en-US" sz="1800" dirty="0">
                <a:solidFill>
                  <a:srgbClr val="333333"/>
                </a:solidFill>
              </a:rPr>
              <a:t>In the second scan, the prefix would be:</a:t>
            </a:r>
          </a:p>
          <a:p>
            <a:pPr marL="0" indent="0" algn="ctr">
              <a:buNone/>
            </a:pPr>
            <a:r>
              <a:rPr lang="en-US" sz="1800" b="1" dirty="0">
                <a:solidFill>
                  <a:srgbClr val="FF3300"/>
                </a:solidFill>
              </a:rPr>
              <a:t>+A *BC</a:t>
            </a:r>
            <a:endParaRPr lang="en-US" sz="1800" dirty="0">
              <a:solidFill>
                <a:srgbClr val="333333"/>
              </a:solidFill>
            </a:endParaRPr>
          </a:p>
          <a:p>
            <a:pPr marL="231775" indent="-231775" algn="just">
              <a:buFont typeface="Wingdings" panose="05000000000000000000" pitchFamily="2" charset="2"/>
              <a:buChar char="§"/>
            </a:pPr>
            <a:r>
              <a:rPr lang="en-US" sz="1800" dirty="0">
                <a:solidFill>
                  <a:srgbClr val="333333"/>
                </a:solidFill>
              </a:rPr>
              <a:t>In the above expression, we use two scans to convert infix to prefix expression. </a:t>
            </a:r>
          </a:p>
          <a:p>
            <a:pPr marL="231775" indent="-231775" algn="just">
              <a:buFont typeface="Wingdings" panose="05000000000000000000" pitchFamily="2" charset="2"/>
              <a:buChar char="§"/>
            </a:pPr>
            <a:r>
              <a:rPr lang="en-US" sz="1800" dirty="0">
                <a:solidFill>
                  <a:srgbClr val="333333"/>
                </a:solidFill>
              </a:rPr>
              <a:t>If the expression is complex, then we require a greater number of scans. We need to use that method that requires only one scan and provides the desired result. </a:t>
            </a:r>
          </a:p>
          <a:p>
            <a:pPr marL="231775" indent="-231775" algn="just">
              <a:buFont typeface="Wingdings" panose="05000000000000000000" pitchFamily="2" charset="2"/>
              <a:buChar char="§"/>
            </a:pPr>
            <a:r>
              <a:rPr lang="en-US" sz="1800" dirty="0">
                <a:solidFill>
                  <a:srgbClr val="333333"/>
                </a:solidFill>
              </a:rPr>
              <a:t>If we achieve the desired output through one scan, then the algorithm would be efficient. This is possible only by using a stack.</a:t>
            </a:r>
          </a:p>
        </p:txBody>
      </p:sp>
    </p:spTree>
    <p:extLst>
      <p:ext uri="{BB962C8B-B14F-4D97-AF65-F5344CB8AC3E}">
        <p14:creationId xmlns:p14="http://schemas.microsoft.com/office/powerpoint/2010/main" val="2874199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3CED-1CAD-AD2A-F674-A404F5FB0DD9}"/>
              </a:ext>
            </a:extLst>
          </p:cNvPr>
          <p:cNvSpPr>
            <a:spLocks noGrp="1"/>
          </p:cNvSpPr>
          <p:nvPr>
            <p:ph type="title"/>
          </p:nvPr>
        </p:nvSpPr>
        <p:spPr>
          <a:xfrm>
            <a:off x="609600" y="914400"/>
            <a:ext cx="7772400" cy="1143000"/>
          </a:xfrm>
        </p:spPr>
        <p:txBody>
          <a:bodyPr>
            <a:normAutofit fontScale="90000"/>
          </a:bodyPr>
          <a:lstStyle/>
          <a:p>
            <a:r>
              <a:rPr lang="en-US" b="0" i="0" dirty="0">
                <a:solidFill>
                  <a:srgbClr val="3333CC"/>
                </a:solidFill>
                <a:effectLst/>
              </a:rPr>
              <a:t>Conversion of Infix to Prefix</a:t>
            </a:r>
            <a:br>
              <a:rPr lang="en-US" b="0" i="0" dirty="0">
                <a:solidFill>
                  <a:srgbClr val="3333CC"/>
                </a:solidFill>
                <a:effectLst/>
              </a:rPr>
            </a:br>
            <a:endParaRPr lang="en-US" dirty="0">
              <a:solidFill>
                <a:srgbClr val="3333CC"/>
              </a:solidFill>
            </a:endParaRPr>
          </a:p>
        </p:txBody>
      </p:sp>
      <p:sp>
        <p:nvSpPr>
          <p:cNvPr id="3" name="Content Placeholder 2">
            <a:extLst>
              <a:ext uri="{FF2B5EF4-FFF2-40B4-BE49-F238E27FC236}">
                <a16:creationId xmlns:a16="http://schemas.microsoft.com/office/drawing/2014/main" id="{10D3E341-8831-BAA8-8B27-92EF493B58CF}"/>
              </a:ext>
            </a:extLst>
          </p:cNvPr>
          <p:cNvSpPr>
            <a:spLocks noGrp="1"/>
          </p:cNvSpPr>
          <p:nvPr>
            <p:ph idx="1"/>
          </p:nvPr>
        </p:nvSpPr>
        <p:spPr>
          <a:xfrm>
            <a:off x="457200" y="1905000"/>
            <a:ext cx="8382000" cy="4800600"/>
          </a:xfrm>
        </p:spPr>
        <p:txBody>
          <a:bodyPr>
            <a:normAutofit fontScale="92500" lnSpcReduction="20000"/>
          </a:bodyPr>
          <a:lstStyle/>
          <a:p>
            <a:pPr marL="0" indent="0" algn="just">
              <a:buNone/>
            </a:pPr>
            <a:r>
              <a:rPr lang="en-US" sz="1800" b="0" i="0" dirty="0">
                <a:solidFill>
                  <a:srgbClr val="333333"/>
                </a:solidFill>
                <a:effectLst/>
              </a:rPr>
              <a:t>If we are converting the expression from infix to prefix, we need first to reverse the expression</a:t>
            </a:r>
            <a:endParaRPr lang="en-US" sz="1800" dirty="0">
              <a:solidFill>
                <a:srgbClr val="333333"/>
              </a:solidFill>
            </a:endParaRPr>
          </a:p>
          <a:p>
            <a:pPr marL="0" indent="0" algn="just">
              <a:buNone/>
            </a:pPr>
            <a:r>
              <a:rPr lang="en-US" sz="1800" b="1" i="0" dirty="0">
                <a:solidFill>
                  <a:srgbClr val="FF3300"/>
                </a:solidFill>
                <a:effectLst/>
              </a:rPr>
              <a:t>Rules for the conversion from infix to postfix expression</a:t>
            </a:r>
          </a:p>
          <a:p>
            <a:pPr marL="0" indent="0" algn="just">
              <a:buNone/>
            </a:pPr>
            <a:endParaRPr lang="en-US" sz="1800" b="1" dirty="0">
              <a:solidFill>
                <a:srgbClr val="FF3300"/>
              </a:solidFill>
            </a:endParaRPr>
          </a:p>
          <a:p>
            <a:pPr marL="231775" indent="-231775" algn="just">
              <a:buFont typeface="+mj-lt"/>
              <a:buAutoNum type="arabicPeriod"/>
            </a:pPr>
            <a:r>
              <a:rPr lang="en-US" sz="1800" b="0" i="0" dirty="0">
                <a:solidFill>
                  <a:srgbClr val="000000"/>
                </a:solidFill>
                <a:effectLst/>
              </a:rPr>
              <a:t>First, reverse the infix expression given in the problem.</a:t>
            </a:r>
          </a:p>
          <a:p>
            <a:pPr marL="231775" indent="-231775" algn="just">
              <a:buFont typeface="+mj-lt"/>
              <a:buAutoNum type="arabicPeriod"/>
            </a:pPr>
            <a:endParaRPr lang="en-US" sz="1800" b="0" i="0" dirty="0">
              <a:solidFill>
                <a:srgbClr val="000000"/>
              </a:solidFill>
              <a:effectLst/>
            </a:endParaRPr>
          </a:p>
          <a:p>
            <a:pPr marL="231775" indent="-231775" algn="just">
              <a:buFont typeface="+mj-lt"/>
              <a:buAutoNum type="arabicPeriod"/>
            </a:pPr>
            <a:r>
              <a:rPr lang="en-US" sz="1800" b="0" i="0" dirty="0">
                <a:solidFill>
                  <a:srgbClr val="000000"/>
                </a:solidFill>
                <a:effectLst/>
              </a:rPr>
              <a:t>Scan the expression from left to right.</a:t>
            </a:r>
          </a:p>
          <a:p>
            <a:pPr marL="231775" indent="-231775" algn="just">
              <a:buFont typeface="+mj-lt"/>
              <a:buAutoNum type="arabicPeriod"/>
            </a:pPr>
            <a:endParaRPr lang="en-US" sz="1800" b="0" i="0" dirty="0">
              <a:solidFill>
                <a:srgbClr val="000000"/>
              </a:solidFill>
              <a:effectLst/>
            </a:endParaRPr>
          </a:p>
          <a:p>
            <a:pPr marL="231775" indent="-231775" algn="just">
              <a:buFont typeface="+mj-lt"/>
              <a:buAutoNum type="arabicPeriod"/>
            </a:pPr>
            <a:r>
              <a:rPr lang="en-US" sz="1800" b="0" i="0" dirty="0">
                <a:solidFill>
                  <a:srgbClr val="000000"/>
                </a:solidFill>
                <a:effectLst/>
              </a:rPr>
              <a:t>Whenever the operands arrive, print them.</a:t>
            </a:r>
          </a:p>
          <a:p>
            <a:pPr marL="231775" indent="-231775" algn="just">
              <a:buFont typeface="+mj-lt"/>
              <a:buAutoNum type="arabicPeriod"/>
            </a:pPr>
            <a:endParaRPr lang="en-US" sz="1800" b="0" i="0" dirty="0">
              <a:solidFill>
                <a:srgbClr val="000000"/>
              </a:solidFill>
              <a:effectLst/>
            </a:endParaRPr>
          </a:p>
          <a:p>
            <a:pPr marL="231775" indent="-231775" algn="just">
              <a:buFont typeface="+mj-lt"/>
              <a:buAutoNum type="arabicPeriod"/>
            </a:pPr>
            <a:r>
              <a:rPr lang="en-US" sz="1800" b="0" i="0" dirty="0">
                <a:solidFill>
                  <a:srgbClr val="000000"/>
                </a:solidFill>
                <a:effectLst/>
              </a:rPr>
              <a:t>If the operator arrives and the stack is found to be empty, then simply push the operator into the stack.</a:t>
            </a:r>
          </a:p>
          <a:p>
            <a:pPr marL="231775" indent="-231775" algn="just">
              <a:buFont typeface="+mj-lt"/>
              <a:buAutoNum type="arabicPeriod"/>
            </a:pPr>
            <a:endParaRPr lang="en-US" sz="1800" b="0" i="0" dirty="0">
              <a:solidFill>
                <a:srgbClr val="000000"/>
              </a:solidFill>
              <a:effectLst/>
            </a:endParaRPr>
          </a:p>
          <a:p>
            <a:pPr marL="231775" indent="-231775" algn="just">
              <a:buFont typeface="+mj-lt"/>
              <a:buAutoNum type="arabicPeriod"/>
            </a:pPr>
            <a:r>
              <a:rPr lang="en-US" sz="1800" b="0" i="0" dirty="0">
                <a:solidFill>
                  <a:srgbClr val="000000"/>
                </a:solidFill>
                <a:effectLst/>
              </a:rPr>
              <a:t>If the incoming operator has higher precedence than the TOP of the stack, push the incoming operator into the stack.</a:t>
            </a:r>
          </a:p>
        </p:txBody>
      </p:sp>
    </p:spTree>
    <p:extLst>
      <p:ext uri="{BB962C8B-B14F-4D97-AF65-F5344CB8AC3E}">
        <p14:creationId xmlns:p14="http://schemas.microsoft.com/office/powerpoint/2010/main" val="3266201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3CED-1CAD-AD2A-F674-A404F5FB0DD9}"/>
              </a:ext>
            </a:extLst>
          </p:cNvPr>
          <p:cNvSpPr>
            <a:spLocks noGrp="1"/>
          </p:cNvSpPr>
          <p:nvPr>
            <p:ph type="title"/>
          </p:nvPr>
        </p:nvSpPr>
        <p:spPr>
          <a:xfrm>
            <a:off x="533400" y="990600"/>
            <a:ext cx="7772400" cy="1143000"/>
          </a:xfrm>
        </p:spPr>
        <p:txBody>
          <a:bodyPr>
            <a:normAutofit fontScale="90000"/>
          </a:bodyPr>
          <a:lstStyle/>
          <a:p>
            <a:r>
              <a:rPr lang="en-US" b="0" i="0" dirty="0">
                <a:solidFill>
                  <a:srgbClr val="3333CC"/>
                </a:solidFill>
                <a:effectLst/>
              </a:rPr>
              <a:t>Conversion of Infix to Prefix</a:t>
            </a:r>
            <a:br>
              <a:rPr lang="en-US" b="0" i="0" dirty="0">
                <a:solidFill>
                  <a:srgbClr val="3333CC"/>
                </a:solidFill>
                <a:effectLst/>
              </a:rPr>
            </a:br>
            <a:endParaRPr lang="en-US" dirty="0">
              <a:solidFill>
                <a:srgbClr val="3333CC"/>
              </a:solidFill>
            </a:endParaRPr>
          </a:p>
        </p:txBody>
      </p:sp>
      <p:sp>
        <p:nvSpPr>
          <p:cNvPr id="3" name="Content Placeholder 2">
            <a:extLst>
              <a:ext uri="{FF2B5EF4-FFF2-40B4-BE49-F238E27FC236}">
                <a16:creationId xmlns:a16="http://schemas.microsoft.com/office/drawing/2014/main" id="{10D3E341-8831-BAA8-8B27-92EF493B58CF}"/>
              </a:ext>
            </a:extLst>
          </p:cNvPr>
          <p:cNvSpPr>
            <a:spLocks noGrp="1"/>
          </p:cNvSpPr>
          <p:nvPr>
            <p:ph idx="1"/>
          </p:nvPr>
        </p:nvSpPr>
        <p:spPr>
          <a:xfrm>
            <a:off x="533400" y="1905000"/>
            <a:ext cx="8305800" cy="4902047"/>
          </a:xfrm>
        </p:spPr>
        <p:txBody>
          <a:bodyPr>
            <a:normAutofit fontScale="85000" lnSpcReduction="20000"/>
          </a:bodyPr>
          <a:lstStyle/>
          <a:p>
            <a:pPr marL="0" indent="0" algn="just">
              <a:buNone/>
            </a:pPr>
            <a:endParaRPr lang="en-US" sz="2000" b="1" dirty="0">
              <a:solidFill>
                <a:srgbClr val="FF3300"/>
              </a:solidFill>
            </a:endParaRPr>
          </a:p>
          <a:p>
            <a:pPr marL="285750" indent="-285750" algn="just">
              <a:buFont typeface="+mj-lt"/>
              <a:buAutoNum type="arabicPeriod" startAt="6"/>
            </a:pPr>
            <a:r>
              <a:rPr lang="en-US" sz="2000" b="0" i="0" dirty="0">
                <a:solidFill>
                  <a:srgbClr val="000000"/>
                </a:solidFill>
                <a:effectLst/>
              </a:rPr>
              <a:t>If the incoming operator has the same precedence with a TOP of the stack, push the incoming operator into the stack.</a:t>
            </a:r>
          </a:p>
          <a:p>
            <a:pPr marL="285750" indent="-285750" algn="just">
              <a:buFont typeface="+mj-lt"/>
              <a:buAutoNum type="arabicPeriod" startAt="6"/>
            </a:pPr>
            <a:endParaRPr lang="en-US" sz="2000" b="0" i="0" dirty="0">
              <a:solidFill>
                <a:srgbClr val="000000"/>
              </a:solidFill>
              <a:effectLst/>
            </a:endParaRPr>
          </a:p>
          <a:p>
            <a:pPr marL="285750" indent="-285750" algn="just">
              <a:buFont typeface="+mj-lt"/>
              <a:buAutoNum type="arabicPeriod" startAt="6"/>
            </a:pPr>
            <a:r>
              <a:rPr lang="en-US" sz="2000" b="0" i="0" dirty="0">
                <a:solidFill>
                  <a:srgbClr val="000000"/>
                </a:solidFill>
                <a:effectLst/>
              </a:rPr>
              <a:t>If the incoming operator has lower precedence than the TOP of the stack, pop, and print the top of the stack. Test the incoming operator against the top of the stack again and pop the operator from the stack till it finds the operator of a lower precedence or same precedence.</a:t>
            </a:r>
          </a:p>
          <a:p>
            <a:pPr marL="285750" indent="-285750" algn="just">
              <a:buFont typeface="+mj-lt"/>
              <a:buAutoNum type="arabicPeriod" startAt="6"/>
            </a:pPr>
            <a:endParaRPr lang="en-US" sz="2000" b="0" i="0" dirty="0">
              <a:solidFill>
                <a:srgbClr val="000000"/>
              </a:solidFill>
              <a:effectLst/>
            </a:endParaRPr>
          </a:p>
          <a:p>
            <a:pPr marL="285750" indent="-285750" algn="just">
              <a:buFont typeface="+mj-lt"/>
              <a:buAutoNum type="arabicPeriod" startAt="6"/>
            </a:pPr>
            <a:r>
              <a:rPr lang="en-US" sz="2000" b="0" i="0" dirty="0">
                <a:solidFill>
                  <a:srgbClr val="000000"/>
                </a:solidFill>
                <a:effectLst/>
              </a:rPr>
              <a:t>If the incoming operator has the same precedence with the top of the stack and the incoming operator is ^, then pop the top of the stack till the condition is true. If the condition is not true, push the ^ operator.</a:t>
            </a:r>
          </a:p>
          <a:p>
            <a:pPr marL="285750" indent="-285750" algn="just">
              <a:buFont typeface="+mj-lt"/>
              <a:buAutoNum type="arabicPeriod" startAt="6"/>
            </a:pPr>
            <a:endParaRPr lang="en-US" sz="2000" b="0" i="0" dirty="0">
              <a:solidFill>
                <a:srgbClr val="000000"/>
              </a:solidFill>
              <a:effectLst/>
            </a:endParaRPr>
          </a:p>
          <a:p>
            <a:pPr marL="285750" indent="-285750" algn="just">
              <a:buFont typeface="+mj-lt"/>
              <a:buAutoNum type="arabicPeriod" startAt="6"/>
            </a:pPr>
            <a:r>
              <a:rPr lang="en-US" sz="2000" b="0" i="0" dirty="0">
                <a:solidFill>
                  <a:srgbClr val="000000"/>
                </a:solidFill>
                <a:effectLst/>
              </a:rPr>
              <a:t>When we reach the end of the expression, pop, and print all the operators from the top of the stack.</a:t>
            </a:r>
          </a:p>
          <a:p>
            <a:pPr marL="285750" indent="-285750" algn="just">
              <a:buFont typeface="+mj-lt"/>
              <a:buAutoNum type="arabicPeriod" startAt="6"/>
            </a:pPr>
            <a:endParaRPr lang="en-US" sz="2000" b="0" i="0" dirty="0">
              <a:solidFill>
                <a:srgbClr val="000000"/>
              </a:solidFill>
              <a:effectLst/>
            </a:endParaRPr>
          </a:p>
          <a:p>
            <a:pPr marL="285750" indent="-285750" algn="just">
              <a:buFont typeface="+mj-lt"/>
              <a:buAutoNum type="arabicPeriod" startAt="6"/>
            </a:pPr>
            <a:r>
              <a:rPr lang="en-US" sz="2000" b="0" i="0" dirty="0">
                <a:solidFill>
                  <a:srgbClr val="000000"/>
                </a:solidFill>
                <a:effectLst/>
              </a:rPr>
              <a:t>If the operator is ')', then push it into the stack.</a:t>
            </a:r>
          </a:p>
        </p:txBody>
      </p:sp>
    </p:spTree>
    <p:extLst>
      <p:ext uri="{BB962C8B-B14F-4D97-AF65-F5344CB8AC3E}">
        <p14:creationId xmlns:p14="http://schemas.microsoft.com/office/powerpoint/2010/main" val="2163925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3CED-1CAD-AD2A-F674-A404F5FB0DD9}"/>
              </a:ext>
            </a:extLst>
          </p:cNvPr>
          <p:cNvSpPr>
            <a:spLocks noGrp="1"/>
          </p:cNvSpPr>
          <p:nvPr>
            <p:ph type="title"/>
          </p:nvPr>
        </p:nvSpPr>
        <p:spPr>
          <a:xfrm>
            <a:off x="685800" y="914400"/>
            <a:ext cx="7772400" cy="1143000"/>
          </a:xfrm>
        </p:spPr>
        <p:txBody>
          <a:bodyPr>
            <a:normAutofit fontScale="90000"/>
          </a:bodyPr>
          <a:lstStyle/>
          <a:p>
            <a:r>
              <a:rPr lang="en-US" b="0" i="0" dirty="0">
                <a:solidFill>
                  <a:srgbClr val="3333CC"/>
                </a:solidFill>
                <a:effectLst/>
              </a:rPr>
              <a:t>Conversion of Infix to Prefix</a:t>
            </a:r>
            <a:br>
              <a:rPr lang="en-US" b="0" i="0" dirty="0">
                <a:solidFill>
                  <a:srgbClr val="3333CC"/>
                </a:solidFill>
                <a:effectLst/>
              </a:rPr>
            </a:br>
            <a:endParaRPr lang="en-US" dirty="0">
              <a:solidFill>
                <a:srgbClr val="3333CC"/>
              </a:solidFill>
            </a:endParaRPr>
          </a:p>
        </p:txBody>
      </p:sp>
      <p:sp>
        <p:nvSpPr>
          <p:cNvPr id="3" name="Content Placeholder 2">
            <a:extLst>
              <a:ext uri="{FF2B5EF4-FFF2-40B4-BE49-F238E27FC236}">
                <a16:creationId xmlns:a16="http://schemas.microsoft.com/office/drawing/2014/main" id="{10D3E341-8831-BAA8-8B27-92EF493B58CF}"/>
              </a:ext>
            </a:extLst>
          </p:cNvPr>
          <p:cNvSpPr>
            <a:spLocks noGrp="1"/>
          </p:cNvSpPr>
          <p:nvPr>
            <p:ph idx="1"/>
          </p:nvPr>
        </p:nvSpPr>
        <p:spPr>
          <a:xfrm>
            <a:off x="457200" y="1905000"/>
            <a:ext cx="8382000" cy="4800600"/>
          </a:xfrm>
        </p:spPr>
        <p:txBody>
          <a:bodyPr>
            <a:normAutofit fontScale="92500" lnSpcReduction="20000"/>
          </a:bodyPr>
          <a:lstStyle/>
          <a:p>
            <a:pPr marL="457200" indent="-457200" algn="just">
              <a:buFont typeface="+mj-lt"/>
              <a:buAutoNum type="arabicPeriod" startAt="11"/>
            </a:pPr>
            <a:r>
              <a:rPr lang="en-US" sz="2000" dirty="0">
                <a:solidFill>
                  <a:srgbClr val="000000"/>
                </a:solidFill>
              </a:rPr>
              <a:t>If the operator is '(', then pop all the operators from the stack till it finds ) opening bracket in the stack.</a:t>
            </a:r>
          </a:p>
          <a:p>
            <a:pPr marL="457200" indent="-457200" algn="just">
              <a:buFont typeface="+mj-lt"/>
              <a:buAutoNum type="arabicPeriod" startAt="11"/>
            </a:pPr>
            <a:endParaRPr lang="en-US" sz="2000" dirty="0">
              <a:solidFill>
                <a:srgbClr val="000000"/>
              </a:solidFill>
            </a:endParaRPr>
          </a:p>
          <a:p>
            <a:pPr marL="457200" indent="-457200" algn="just">
              <a:buFont typeface="+mj-lt"/>
              <a:buAutoNum type="arabicPeriod" startAt="11"/>
            </a:pPr>
            <a:r>
              <a:rPr lang="en-US" sz="2000" dirty="0">
                <a:solidFill>
                  <a:srgbClr val="000000"/>
                </a:solidFill>
              </a:rPr>
              <a:t>If the top of the stack is ')', push the operator on the stack.</a:t>
            </a:r>
          </a:p>
          <a:p>
            <a:pPr marL="457200" indent="-457200" algn="just">
              <a:buFont typeface="+mj-lt"/>
              <a:buAutoNum type="arabicPeriod" startAt="11"/>
            </a:pPr>
            <a:endParaRPr lang="en-US" sz="2000" dirty="0">
              <a:solidFill>
                <a:srgbClr val="000000"/>
              </a:solidFill>
            </a:endParaRPr>
          </a:p>
          <a:p>
            <a:pPr marL="457200" indent="-457200" algn="just">
              <a:buFont typeface="+mj-lt"/>
              <a:buAutoNum type="arabicPeriod" startAt="11"/>
            </a:pPr>
            <a:r>
              <a:rPr lang="en-US" sz="2000" dirty="0">
                <a:solidFill>
                  <a:srgbClr val="000000"/>
                </a:solidFill>
              </a:rPr>
              <a:t>At the end, reverse the output.</a:t>
            </a:r>
          </a:p>
          <a:p>
            <a:pPr marL="457200" indent="-457200" algn="just">
              <a:buFont typeface="+mj-lt"/>
              <a:buAutoNum type="arabicPeriod" startAt="11"/>
            </a:pPr>
            <a:endParaRPr lang="en-US" sz="2000" dirty="0">
              <a:solidFill>
                <a:srgbClr val="000000"/>
              </a:solidFill>
            </a:endParaRPr>
          </a:p>
          <a:p>
            <a:pPr marL="0" indent="0" algn="just">
              <a:buNone/>
            </a:pPr>
            <a:r>
              <a:rPr lang="en-US" sz="2000" b="1" i="0" dirty="0">
                <a:solidFill>
                  <a:srgbClr val="FF0000"/>
                </a:solidFill>
                <a:effectLst/>
              </a:rPr>
              <a:t>Let's understand through an example.</a:t>
            </a:r>
            <a:endParaRPr lang="en-US" sz="2000" b="0" i="0" dirty="0">
              <a:solidFill>
                <a:srgbClr val="FF0000"/>
              </a:solidFill>
              <a:effectLst/>
            </a:endParaRPr>
          </a:p>
          <a:p>
            <a:pPr marL="0" indent="0" algn="just">
              <a:buNone/>
            </a:pPr>
            <a:r>
              <a:rPr lang="en-US" sz="2000" b="1" i="0" dirty="0">
                <a:solidFill>
                  <a:srgbClr val="3333CC"/>
                </a:solidFill>
                <a:effectLst/>
              </a:rPr>
              <a:t>Infix expression:  </a:t>
            </a:r>
            <a:r>
              <a:rPr lang="en-US" sz="2000" b="1" i="0" dirty="0">
                <a:solidFill>
                  <a:srgbClr val="7030A0"/>
                </a:solidFill>
                <a:effectLst/>
              </a:rPr>
              <a:t>K + L - M*N + (O^P) * W/U/V * T + Q</a:t>
            </a:r>
            <a:endParaRPr lang="en-US" sz="2000" b="0" i="0" dirty="0">
              <a:solidFill>
                <a:srgbClr val="7030A0"/>
              </a:solidFill>
              <a:effectLst/>
            </a:endParaRPr>
          </a:p>
          <a:p>
            <a:pPr marL="457200" indent="-457200" algn="just">
              <a:buFont typeface="+mj-lt"/>
              <a:buAutoNum type="arabicPeriod" startAt="11"/>
            </a:pPr>
            <a:endParaRPr lang="en-US" sz="2000" dirty="0">
              <a:solidFill>
                <a:srgbClr val="000000"/>
              </a:solidFill>
            </a:endParaRPr>
          </a:p>
          <a:p>
            <a:pPr marL="0" indent="0" algn="just">
              <a:buNone/>
            </a:pPr>
            <a:r>
              <a:rPr lang="en-US" sz="2000" dirty="0">
                <a:solidFill>
                  <a:srgbClr val="000000"/>
                </a:solidFill>
              </a:rPr>
              <a:t>The Reverse expression would be:</a:t>
            </a:r>
          </a:p>
          <a:p>
            <a:pPr marL="0" indent="0" algn="just">
              <a:buNone/>
            </a:pPr>
            <a:endParaRPr lang="en-US" sz="2000" dirty="0">
              <a:solidFill>
                <a:srgbClr val="000000"/>
              </a:solidFill>
            </a:endParaRPr>
          </a:p>
          <a:p>
            <a:pPr marL="0" indent="0" algn="just">
              <a:buNone/>
            </a:pPr>
            <a:r>
              <a:rPr lang="en-US" sz="2000" b="1" dirty="0">
                <a:solidFill>
                  <a:srgbClr val="3333CC"/>
                </a:solidFill>
              </a:rPr>
              <a:t>Q + T * V/U/W * ) P^O(+ N*M - L + K</a:t>
            </a:r>
          </a:p>
          <a:p>
            <a:pPr marL="457200" indent="-457200" algn="just">
              <a:buFont typeface="+mj-lt"/>
              <a:buAutoNum type="arabicPeriod" startAt="11"/>
            </a:pPr>
            <a:endParaRPr lang="en-US" sz="2000" dirty="0">
              <a:solidFill>
                <a:srgbClr val="000000"/>
              </a:solidFill>
            </a:endParaRPr>
          </a:p>
          <a:p>
            <a:pPr marL="457200" indent="-457200" algn="just">
              <a:buFont typeface="+mj-lt"/>
              <a:buAutoNum type="arabicPeriod" startAt="11"/>
            </a:pPr>
            <a:endParaRPr lang="en-US" sz="2000" b="1" dirty="0">
              <a:solidFill>
                <a:srgbClr val="FF3300"/>
              </a:solidFill>
            </a:endParaRPr>
          </a:p>
        </p:txBody>
      </p:sp>
    </p:spTree>
    <p:extLst>
      <p:ext uri="{BB962C8B-B14F-4D97-AF65-F5344CB8AC3E}">
        <p14:creationId xmlns:p14="http://schemas.microsoft.com/office/powerpoint/2010/main" val="201727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1" end="11"/>
                                            </p:txEl>
                                          </p:spTgt>
                                        </p:tgtEl>
                                        <p:attrNameLst>
                                          <p:attrName>style.visibility</p:attrName>
                                        </p:attrNameLst>
                                      </p:cBhvr>
                                      <p:to>
                                        <p:strVal val="visible"/>
                                      </p:to>
                                    </p:set>
                                    <p:animEffect transition="in" filter="fade">
                                      <p:cBhvr>
                                        <p:cTn id="1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4">
            <a:extLst>
              <a:ext uri="{FF2B5EF4-FFF2-40B4-BE49-F238E27FC236}">
                <a16:creationId xmlns:a16="http://schemas.microsoft.com/office/drawing/2014/main" id="{BAEA8441-A02A-F98D-32FA-2C446EFD18E7}"/>
              </a:ext>
            </a:extLst>
          </p:cNvPr>
          <p:cNvGraphicFramePr>
            <a:graphicFrameLocks noGrp="1"/>
          </p:cNvGraphicFramePr>
          <p:nvPr>
            <p:extLst>
              <p:ext uri="{D42A27DB-BD31-4B8C-83A1-F6EECF244321}">
                <p14:modId xmlns:p14="http://schemas.microsoft.com/office/powerpoint/2010/main" val="1602730024"/>
              </p:ext>
            </p:extLst>
          </p:nvPr>
        </p:nvGraphicFramePr>
        <p:xfrm>
          <a:off x="685800" y="285386"/>
          <a:ext cx="7729345" cy="6393114"/>
        </p:xfrm>
        <a:graphic>
          <a:graphicData uri="http://schemas.openxmlformats.org/drawingml/2006/table">
            <a:tbl>
              <a:tblPr firstRow="1" bandRow="1">
                <a:tableStyleId>{21E4AEA4-8DFA-4A89-87EB-49C32662AFE0}</a:tableStyleId>
              </a:tblPr>
              <a:tblGrid>
                <a:gridCol w="2336800">
                  <a:extLst>
                    <a:ext uri="{9D8B030D-6E8A-4147-A177-3AD203B41FA5}">
                      <a16:colId xmlns:a16="http://schemas.microsoft.com/office/drawing/2014/main" val="4125030452"/>
                    </a:ext>
                  </a:extLst>
                </a:gridCol>
                <a:gridCol w="2336800">
                  <a:extLst>
                    <a:ext uri="{9D8B030D-6E8A-4147-A177-3AD203B41FA5}">
                      <a16:colId xmlns:a16="http://schemas.microsoft.com/office/drawing/2014/main" val="1408158540"/>
                    </a:ext>
                  </a:extLst>
                </a:gridCol>
                <a:gridCol w="3055745">
                  <a:extLst>
                    <a:ext uri="{9D8B030D-6E8A-4147-A177-3AD203B41FA5}">
                      <a16:colId xmlns:a16="http://schemas.microsoft.com/office/drawing/2014/main" val="2392895394"/>
                    </a:ext>
                  </a:extLst>
                </a:gridCol>
              </a:tblGrid>
              <a:tr h="559398">
                <a:tc>
                  <a:txBody>
                    <a:bodyPr/>
                    <a:lstStyle/>
                    <a:p>
                      <a:pPr algn="l" fontAlgn="t"/>
                      <a:r>
                        <a:rPr lang="en-US" dirty="0">
                          <a:solidFill>
                            <a:schemeClr val="bg1"/>
                          </a:solidFill>
                          <a:effectLst/>
                        </a:rPr>
                        <a:t>Input Expression</a:t>
                      </a:r>
                      <a:endParaRPr lang="en-US" dirty="0">
                        <a:solidFill>
                          <a:schemeClr val="bg1"/>
                        </a:solidFill>
                        <a:effectLst/>
                        <a:latin typeface="times new roman" panose="02020603050405020304" pitchFamily="18" charset="0"/>
                      </a:endParaRPr>
                    </a:p>
                  </a:txBody>
                  <a:tcPr marL="76200" marR="76200" marT="76200" marB="76200"/>
                </a:tc>
                <a:tc>
                  <a:txBody>
                    <a:bodyPr/>
                    <a:lstStyle/>
                    <a:p>
                      <a:pPr algn="l" fontAlgn="t"/>
                      <a:r>
                        <a:rPr lang="en-US">
                          <a:solidFill>
                            <a:schemeClr val="bg1"/>
                          </a:solidFill>
                          <a:effectLst/>
                        </a:rPr>
                        <a:t>Stack</a:t>
                      </a:r>
                      <a:endParaRPr lang="en-US">
                        <a:solidFill>
                          <a:schemeClr val="bg1"/>
                        </a:solidFill>
                        <a:effectLst/>
                        <a:latin typeface="times new roman" panose="02020603050405020304" pitchFamily="18" charset="0"/>
                      </a:endParaRPr>
                    </a:p>
                  </a:txBody>
                  <a:tcPr marL="76200" marR="76200" marT="76200" marB="76200"/>
                </a:tc>
                <a:tc>
                  <a:txBody>
                    <a:bodyPr/>
                    <a:lstStyle/>
                    <a:p>
                      <a:pPr algn="l" fontAlgn="t"/>
                      <a:r>
                        <a:rPr lang="en-US" dirty="0">
                          <a:solidFill>
                            <a:schemeClr val="bg1"/>
                          </a:solidFill>
                          <a:effectLst/>
                        </a:rPr>
                        <a:t>Prefix Expression</a:t>
                      </a:r>
                      <a:endParaRPr lang="en-US" dirty="0">
                        <a:solidFill>
                          <a:schemeClr val="bg1"/>
                        </a:solidFill>
                        <a:effectLst/>
                        <a:latin typeface="times new roman" panose="02020603050405020304" pitchFamily="18" charset="0"/>
                      </a:endParaRPr>
                    </a:p>
                  </a:txBody>
                  <a:tcPr marL="76200" marR="76200" marT="76200" marB="76200"/>
                </a:tc>
                <a:extLst>
                  <a:ext uri="{0D108BD9-81ED-4DB2-BD59-A6C34878D82A}">
                    <a16:rowId xmlns:a16="http://schemas.microsoft.com/office/drawing/2014/main" val="3150822097"/>
                  </a:ext>
                </a:extLst>
              </a:tr>
              <a:tr h="48614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68880917"/>
                  </a:ext>
                </a:extLst>
              </a:tr>
              <a:tr h="48614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19406902"/>
                  </a:ext>
                </a:extLst>
              </a:tr>
              <a:tr h="486143">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80562868"/>
                  </a:ext>
                </a:extLst>
              </a:tr>
              <a:tr h="486143">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74610265"/>
                  </a:ext>
                </a:extLst>
              </a:tr>
              <a:tr h="486143">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068308690"/>
                  </a:ext>
                </a:extLst>
              </a:tr>
              <a:tr h="486143">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315686"/>
                  </a:ext>
                </a:extLst>
              </a:tr>
              <a:tr h="48614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3285873"/>
                  </a:ext>
                </a:extLst>
              </a:tr>
              <a:tr h="48614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63516107"/>
                  </a:ext>
                </a:extLst>
              </a:tr>
              <a:tr h="48614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19401887"/>
                  </a:ext>
                </a:extLst>
              </a:tr>
              <a:tr h="48614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98433603"/>
                  </a:ext>
                </a:extLst>
              </a:tr>
              <a:tr h="48614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08722247"/>
                  </a:ext>
                </a:extLst>
              </a:tr>
              <a:tr h="48614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86144172"/>
                  </a:ext>
                </a:extLst>
              </a:tr>
            </a:tbl>
          </a:graphicData>
        </a:graphic>
      </p:graphicFrame>
      <p:sp>
        <p:nvSpPr>
          <p:cNvPr id="7" name="TextBox 6">
            <a:extLst>
              <a:ext uri="{FF2B5EF4-FFF2-40B4-BE49-F238E27FC236}">
                <a16:creationId xmlns:a16="http://schemas.microsoft.com/office/drawing/2014/main" id="{DDB59B02-8F68-E98B-1103-4501423AE8BC}"/>
              </a:ext>
            </a:extLst>
          </p:cNvPr>
          <p:cNvSpPr txBox="1"/>
          <p:nvPr/>
        </p:nvSpPr>
        <p:spPr>
          <a:xfrm>
            <a:off x="871345" y="804723"/>
            <a:ext cx="8077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a:t>
            </a:r>
          </a:p>
        </p:txBody>
      </p:sp>
      <p:sp>
        <p:nvSpPr>
          <p:cNvPr id="8" name="TextBox 7">
            <a:extLst>
              <a:ext uri="{FF2B5EF4-FFF2-40B4-BE49-F238E27FC236}">
                <a16:creationId xmlns:a16="http://schemas.microsoft.com/office/drawing/2014/main" id="{5660F201-B1E9-DB5B-DF21-12260CDB368B}"/>
              </a:ext>
            </a:extLst>
          </p:cNvPr>
          <p:cNvSpPr txBox="1"/>
          <p:nvPr/>
        </p:nvSpPr>
        <p:spPr>
          <a:xfrm>
            <a:off x="3111626" y="818494"/>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empty</a:t>
            </a:r>
          </a:p>
        </p:txBody>
      </p:sp>
      <p:sp>
        <p:nvSpPr>
          <p:cNvPr id="9" name="TextBox 8">
            <a:extLst>
              <a:ext uri="{FF2B5EF4-FFF2-40B4-BE49-F238E27FC236}">
                <a16:creationId xmlns:a16="http://schemas.microsoft.com/office/drawing/2014/main" id="{0FB0FA67-A666-0FAB-F5AF-AD0EA026EBB6}"/>
              </a:ext>
            </a:extLst>
          </p:cNvPr>
          <p:cNvSpPr txBox="1"/>
          <p:nvPr/>
        </p:nvSpPr>
        <p:spPr>
          <a:xfrm>
            <a:off x="5443345" y="801969"/>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a:t>
            </a:r>
          </a:p>
        </p:txBody>
      </p:sp>
      <p:sp>
        <p:nvSpPr>
          <p:cNvPr id="10" name="TextBox 9">
            <a:extLst>
              <a:ext uri="{FF2B5EF4-FFF2-40B4-BE49-F238E27FC236}">
                <a16:creationId xmlns:a16="http://schemas.microsoft.com/office/drawing/2014/main" id="{DD221D91-7FAA-54C5-8941-267E2E944015}"/>
              </a:ext>
            </a:extLst>
          </p:cNvPr>
          <p:cNvSpPr txBox="1"/>
          <p:nvPr/>
        </p:nvSpPr>
        <p:spPr>
          <a:xfrm>
            <a:off x="871345" y="1333804"/>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81A5973C-AFE8-3853-FC97-497AC3B4DCB6}"/>
              </a:ext>
            </a:extLst>
          </p:cNvPr>
          <p:cNvSpPr txBox="1"/>
          <p:nvPr/>
        </p:nvSpPr>
        <p:spPr>
          <a:xfrm>
            <a:off x="3111626" y="1333658"/>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12" name="TextBox 11">
            <a:extLst>
              <a:ext uri="{FF2B5EF4-FFF2-40B4-BE49-F238E27FC236}">
                <a16:creationId xmlns:a16="http://schemas.microsoft.com/office/drawing/2014/main" id="{B0C98A99-CE21-08F3-A109-B909D6BB119F}"/>
              </a:ext>
            </a:extLst>
          </p:cNvPr>
          <p:cNvSpPr txBox="1"/>
          <p:nvPr/>
        </p:nvSpPr>
        <p:spPr>
          <a:xfrm>
            <a:off x="5428105" y="1322787"/>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a:t>
            </a:r>
          </a:p>
        </p:txBody>
      </p:sp>
      <p:sp>
        <p:nvSpPr>
          <p:cNvPr id="13" name="TextBox 12">
            <a:extLst>
              <a:ext uri="{FF2B5EF4-FFF2-40B4-BE49-F238E27FC236}">
                <a16:creationId xmlns:a16="http://schemas.microsoft.com/office/drawing/2014/main" id="{F5B7D281-655F-0D02-071F-F09701E05015}"/>
              </a:ext>
            </a:extLst>
          </p:cNvPr>
          <p:cNvSpPr txBox="1"/>
          <p:nvPr/>
        </p:nvSpPr>
        <p:spPr>
          <a:xfrm>
            <a:off x="887458" y="1795186"/>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T</a:t>
            </a:r>
          </a:p>
        </p:txBody>
      </p:sp>
      <p:sp>
        <p:nvSpPr>
          <p:cNvPr id="14" name="TextBox 13">
            <a:extLst>
              <a:ext uri="{FF2B5EF4-FFF2-40B4-BE49-F238E27FC236}">
                <a16:creationId xmlns:a16="http://schemas.microsoft.com/office/drawing/2014/main" id="{4AEE74E8-FDA2-B2F3-3F3F-461ED189AC0F}"/>
              </a:ext>
            </a:extLst>
          </p:cNvPr>
          <p:cNvSpPr txBox="1"/>
          <p:nvPr/>
        </p:nvSpPr>
        <p:spPr>
          <a:xfrm>
            <a:off x="3111626" y="1790858"/>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id="{C9FEB49F-EB7C-C6E6-0D16-4118A76940C8}"/>
              </a:ext>
            </a:extLst>
          </p:cNvPr>
          <p:cNvSpPr txBox="1"/>
          <p:nvPr/>
        </p:nvSpPr>
        <p:spPr>
          <a:xfrm>
            <a:off x="5442472" y="1804921"/>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QT</a:t>
            </a:r>
          </a:p>
        </p:txBody>
      </p:sp>
      <p:sp>
        <p:nvSpPr>
          <p:cNvPr id="16" name="TextBox 15">
            <a:extLst>
              <a:ext uri="{FF2B5EF4-FFF2-40B4-BE49-F238E27FC236}">
                <a16:creationId xmlns:a16="http://schemas.microsoft.com/office/drawing/2014/main" id="{FFB0AD7E-1DA6-CC0D-9E87-050D895E9114}"/>
              </a:ext>
            </a:extLst>
          </p:cNvPr>
          <p:cNvSpPr txBox="1"/>
          <p:nvPr/>
        </p:nvSpPr>
        <p:spPr>
          <a:xfrm>
            <a:off x="906046" y="2324258"/>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17" name="TextBox 16">
            <a:extLst>
              <a:ext uri="{FF2B5EF4-FFF2-40B4-BE49-F238E27FC236}">
                <a16:creationId xmlns:a16="http://schemas.microsoft.com/office/drawing/2014/main" id="{68D7DD50-8C47-765E-5363-96FD08F530B0}"/>
              </a:ext>
            </a:extLst>
          </p:cNvPr>
          <p:cNvSpPr txBox="1"/>
          <p:nvPr/>
        </p:nvSpPr>
        <p:spPr>
          <a:xfrm>
            <a:off x="3157345" y="2248058"/>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18" name="TextBox 17">
            <a:extLst>
              <a:ext uri="{FF2B5EF4-FFF2-40B4-BE49-F238E27FC236}">
                <a16:creationId xmlns:a16="http://schemas.microsoft.com/office/drawing/2014/main" id="{680E98E8-DF7A-0753-2D96-E82A23AB9D73}"/>
              </a:ext>
            </a:extLst>
          </p:cNvPr>
          <p:cNvSpPr txBox="1"/>
          <p:nvPr/>
        </p:nvSpPr>
        <p:spPr>
          <a:xfrm>
            <a:off x="5442472" y="2329342"/>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QT</a:t>
            </a:r>
          </a:p>
        </p:txBody>
      </p:sp>
      <p:sp>
        <p:nvSpPr>
          <p:cNvPr id="19" name="TextBox 18">
            <a:extLst>
              <a:ext uri="{FF2B5EF4-FFF2-40B4-BE49-F238E27FC236}">
                <a16:creationId xmlns:a16="http://schemas.microsoft.com/office/drawing/2014/main" id="{ABFF60FD-D3FE-8B2E-6517-C918536102C4}"/>
              </a:ext>
            </a:extLst>
          </p:cNvPr>
          <p:cNvSpPr txBox="1"/>
          <p:nvPr/>
        </p:nvSpPr>
        <p:spPr>
          <a:xfrm>
            <a:off x="871345" y="2781458"/>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V</a:t>
            </a:r>
          </a:p>
        </p:txBody>
      </p:sp>
      <p:sp>
        <p:nvSpPr>
          <p:cNvPr id="20" name="TextBox 19">
            <a:extLst>
              <a:ext uri="{FF2B5EF4-FFF2-40B4-BE49-F238E27FC236}">
                <a16:creationId xmlns:a16="http://schemas.microsoft.com/office/drawing/2014/main" id="{0496DDA8-5D9A-0FDB-1949-D949C1F67C63}"/>
              </a:ext>
            </a:extLst>
          </p:cNvPr>
          <p:cNvSpPr txBox="1"/>
          <p:nvPr/>
        </p:nvSpPr>
        <p:spPr>
          <a:xfrm>
            <a:off x="3108962" y="2775052"/>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21" name="TextBox 20">
            <a:extLst>
              <a:ext uri="{FF2B5EF4-FFF2-40B4-BE49-F238E27FC236}">
                <a16:creationId xmlns:a16="http://schemas.microsoft.com/office/drawing/2014/main" id="{D82B4E18-50B9-28DE-F0FD-EEE23BDB13C9}"/>
              </a:ext>
            </a:extLst>
          </p:cNvPr>
          <p:cNvSpPr txBox="1"/>
          <p:nvPr/>
        </p:nvSpPr>
        <p:spPr>
          <a:xfrm>
            <a:off x="5428105" y="2813001"/>
            <a:ext cx="1844040"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QTV</a:t>
            </a:r>
          </a:p>
        </p:txBody>
      </p:sp>
      <p:sp>
        <p:nvSpPr>
          <p:cNvPr id="22" name="TextBox 21">
            <a:extLst>
              <a:ext uri="{FF2B5EF4-FFF2-40B4-BE49-F238E27FC236}">
                <a16:creationId xmlns:a16="http://schemas.microsoft.com/office/drawing/2014/main" id="{6BA0EB5D-A0CF-B718-57FB-39DE2AEC50E3}"/>
              </a:ext>
            </a:extLst>
          </p:cNvPr>
          <p:cNvSpPr txBox="1"/>
          <p:nvPr/>
        </p:nvSpPr>
        <p:spPr>
          <a:xfrm>
            <a:off x="901826" y="3319323"/>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23" name="TextBox 22">
            <a:extLst>
              <a:ext uri="{FF2B5EF4-FFF2-40B4-BE49-F238E27FC236}">
                <a16:creationId xmlns:a16="http://schemas.microsoft.com/office/drawing/2014/main" id="{0370C2CD-A5A3-0EBC-3192-28CB2979ECDF}"/>
              </a:ext>
            </a:extLst>
          </p:cNvPr>
          <p:cNvSpPr txBox="1"/>
          <p:nvPr/>
        </p:nvSpPr>
        <p:spPr>
          <a:xfrm>
            <a:off x="3154681" y="3338081"/>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24" name="TextBox 23">
            <a:extLst>
              <a:ext uri="{FF2B5EF4-FFF2-40B4-BE49-F238E27FC236}">
                <a16:creationId xmlns:a16="http://schemas.microsoft.com/office/drawing/2014/main" id="{85EDC47A-4945-20FC-1842-3D8DB1986A68}"/>
              </a:ext>
            </a:extLst>
          </p:cNvPr>
          <p:cNvSpPr txBox="1"/>
          <p:nvPr/>
        </p:nvSpPr>
        <p:spPr>
          <a:xfrm>
            <a:off x="5442472" y="3319323"/>
            <a:ext cx="2363073"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QTV</a:t>
            </a:r>
          </a:p>
        </p:txBody>
      </p:sp>
      <p:sp>
        <p:nvSpPr>
          <p:cNvPr id="25" name="TextBox 24">
            <a:extLst>
              <a:ext uri="{FF2B5EF4-FFF2-40B4-BE49-F238E27FC236}">
                <a16:creationId xmlns:a16="http://schemas.microsoft.com/office/drawing/2014/main" id="{F4F17E71-0285-4C1A-8C17-89D6097A700E}"/>
              </a:ext>
            </a:extLst>
          </p:cNvPr>
          <p:cNvSpPr txBox="1"/>
          <p:nvPr/>
        </p:nvSpPr>
        <p:spPr>
          <a:xfrm>
            <a:off x="5428105" y="3792526"/>
            <a:ext cx="2363073"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QTVU</a:t>
            </a:r>
          </a:p>
        </p:txBody>
      </p:sp>
      <p:sp>
        <p:nvSpPr>
          <p:cNvPr id="26" name="TextBox 25">
            <a:extLst>
              <a:ext uri="{FF2B5EF4-FFF2-40B4-BE49-F238E27FC236}">
                <a16:creationId xmlns:a16="http://schemas.microsoft.com/office/drawing/2014/main" id="{DD2EB6B0-0E46-8576-A0C3-587B87D06A33}"/>
              </a:ext>
            </a:extLst>
          </p:cNvPr>
          <p:cNvSpPr txBox="1"/>
          <p:nvPr/>
        </p:nvSpPr>
        <p:spPr>
          <a:xfrm>
            <a:off x="887459" y="3805535"/>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U</a:t>
            </a:r>
          </a:p>
        </p:txBody>
      </p:sp>
      <p:sp>
        <p:nvSpPr>
          <p:cNvPr id="27" name="TextBox 26">
            <a:extLst>
              <a:ext uri="{FF2B5EF4-FFF2-40B4-BE49-F238E27FC236}">
                <a16:creationId xmlns:a16="http://schemas.microsoft.com/office/drawing/2014/main" id="{73943947-F263-3548-C1B5-8CD5FE698017}"/>
              </a:ext>
            </a:extLst>
          </p:cNvPr>
          <p:cNvSpPr txBox="1"/>
          <p:nvPr/>
        </p:nvSpPr>
        <p:spPr>
          <a:xfrm>
            <a:off x="3154681" y="3755010"/>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29" name="TextBox 28">
            <a:extLst>
              <a:ext uri="{FF2B5EF4-FFF2-40B4-BE49-F238E27FC236}">
                <a16:creationId xmlns:a16="http://schemas.microsoft.com/office/drawing/2014/main" id="{C5ED23AB-DF84-FED5-9989-E7740893B895}"/>
              </a:ext>
            </a:extLst>
          </p:cNvPr>
          <p:cNvSpPr txBox="1"/>
          <p:nvPr/>
        </p:nvSpPr>
        <p:spPr>
          <a:xfrm>
            <a:off x="5411991" y="4252720"/>
            <a:ext cx="2363073"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QTVU</a:t>
            </a:r>
          </a:p>
        </p:txBody>
      </p:sp>
      <p:sp>
        <p:nvSpPr>
          <p:cNvPr id="30" name="TextBox 29">
            <a:extLst>
              <a:ext uri="{FF2B5EF4-FFF2-40B4-BE49-F238E27FC236}">
                <a16:creationId xmlns:a16="http://schemas.microsoft.com/office/drawing/2014/main" id="{BF8D9945-0D77-79CA-1888-3B4B110B275A}"/>
              </a:ext>
            </a:extLst>
          </p:cNvPr>
          <p:cNvSpPr txBox="1"/>
          <p:nvPr/>
        </p:nvSpPr>
        <p:spPr>
          <a:xfrm>
            <a:off x="871345" y="4265729"/>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31" name="TextBox 30">
            <a:extLst>
              <a:ext uri="{FF2B5EF4-FFF2-40B4-BE49-F238E27FC236}">
                <a16:creationId xmlns:a16="http://schemas.microsoft.com/office/drawing/2014/main" id="{9D96A9A1-7F95-4F46-2683-60644518523A}"/>
              </a:ext>
            </a:extLst>
          </p:cNvPr>
          <p:cNvSpPr txBox="1"/>
          <p:nvPr/>
        </p:nvSpPr>
        <p:spPr>
          <a:xfrm>
            <a:off x="3138567" y="4215204"/>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32" name="TextBox 31">
            <a:extLst>
              <a:ext uri="{FF2B5EF4-FFF2-40B4-BE49-F238E27FC236}">
                <a16:creationId xmlns:a16="http://schemas.microsoft.com/office/drawing/2014/main" id="{FE8FC1E5-7357-8AEF-6456-A6F95D020DEA}"/>
              </a:ext>
            </a:extLst>
          </p:cNvPr>
          <p:cNvSpPr txBox="1"/>
          <p:nvPr/>
        </p:nvSpPr>
        <p:spPr>
          <a:xfrm>
            <a:off x="5410155" y="4729072"/>
            <a:ext cx="2363073"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QTVUW</a:t>
            </a:r>
          </a:p>
        </p:txBody>
      </p:sp>
      <p:sp>
        <p:nvSpPr>
          <p:cNvPr id="33" name="TextBox 32">
            <a:extLst>
              <a:ext uri="{FF2B5EF4-FFF2-40B4-BE49-F238E27FC236}">
                <a16:creationId xmlns:a16="http://schemas.microsoft.com/office/drawing/2014/main" id="{74AB2AD1-B2EA-EE26-5D5A-0ABC209B8D39}"/>
              </a:ext>
            </a:extLst>
          </p:cNvPr>
          <p:cNvSpPr txBox="1"/>
          <p:nvPr/>
        </p:nvSpPr>
        <p:spPr>
          <a:xfrm>
            <a:off x="869509" y="4742081"/>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W</a:t>
            </a:r>
          </a:p>
        </p:txBody>
      </p:sp>
      <p:sp>
        <p:nvSpPr>
          <p:cNvPr id="34" name="TextBox 33">
            <a:extLst>
              <a:ext uri="{FF2B5EF4-FFF2-40B4-BE49-F238E27FC236}">
                <a16:creationId xmlns:a16="http://schemas.microsoft.com/office/drawing/2014/main" id="{88C3D367-5663-46CF-D895-5FE0F0EE9CDC}"/>
              </a:ext>
            </a:extLst>
          </p:cNvPr>
          <p:cNvSpPr txBox="1"/>
          <p:nvPr/>
        </p:nvSpPr>
        <p:spPr>
          <a:xfrm>
            <a:off x="3136731" y="4691556"/>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35" name="TextBox 34">
            <a:extLst>
              <a:ext uri="{FF2B5EF4-FFF2-40B4-BE49-F238E27FC236}">
                <a16:creationId xmlns:a16="http://schemas.microsoft.com/office/drawing/2014/main" id="{1FF22051-157F-B812-A0E0-EA199CF6167D}"/>
              </a:ext>
            </a:extLst>
          </p:cNvPr>
          <p:cNvSpPr txBox="1"/>
          <p:nvPr/>
        </p:nvSpPr>
        <p:spPr>
          <a:xfrm>
            <a:off x="5393218" y="5234141"/>
            <a:ext cx="2363073"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QTVUW</a:t>
            </a:r>
          </a:p>
        </p:txBody>
      </p:sp>
      <p:sp>
        <p:nvSpPr>
          <p:cNvPr id="36" name="TextBox 35">
            <a:extLst>
              <a:ext uri="{FF2B5EF4-FFF2-40B4-BE49-F238E27FC236}">
                <a16:creationId xmlns:a16="http://schemas.microsoft.com/office/drawing/2014/main" id="{40335C17-6086-66F7-9519-814264BB59EC}"/>
              </a:ext>
            </a:extLst>
          </p:cNvPr>
          <p:cNvSpPr txBox="1"/>
          <p:nvPr/>
        </p:nvSpPr>
        <p:spPr>
          <a:xfrm>
            <a:off x="852572" y="5247150"/>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37" name="TextBox 36">
            <a:extLst>
              <a:ext uri="{FF2B5EF4-FFF2-40B4-BE49-F238E27FC236}">
                <a16:creationId xmlns:a16="http://schemas.microsoft.com/office/drawing/2014/main" id="{91DB5235-39EC-4886-3CDF-3A8ADDFF1A64}"/>
              </a:ext>
            </a:extLst>
          </p:cNvPr>
          <p:cNvSpPr txBox="1"/>
          <p:nvPr/>
        </p:nvSpPr>
        <p:spPr>
          <a:xfrm>
            <a:off x="3119794" y="5196625"/>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38" name="TextBox 37">
            <a:extLst>
              <a:ext uri="{FF2B5EF4-FFF2-40B4-BE49-F238E27FC236}">
                <a16:creationId xmlns:a16="http://schemas.microsoft.com/office/drawing/2014/main" id="{BC8C9B26-5ED5-B330-B89C-BCEC1B68D1B2}"/>
              </a:ext>
            </a:extLst>
          </p:cNvPr>
          <p:cNvSpPr txBox="1"/>
          <p:nvPr/>
        </p:nvSpPr>
        <p:spPr>
          <a:xfrm>
            <a:off x="5393218" y="5707559"/>
            <a:ext cx="2363073"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QTVUW</a:t>
            </a:r>
          </a:p>
        </p:txBody>
      </p:sp>
      <p:sp>
        <p:nvSpPr>
          <p:cNvPr id="39" name="TextBox 38">
            <a:extLst>
              <a:ext uri="{FF2B5EF4-FFF2-40B4-BE49-F238E27FC236}">
                <a16:creationId xmlns:a16="http://schemas.microsoft.com/office/drawing/2014/main" id="{84B9CDA1-3E8E-512D-DF4D-C0FC63DA4CE1}"/>
              </a:ext>
            </a:extLst>
          </p:cNvPr>
          <p:cNvSpPr txBox="1"/>
          <p:nvPr/>
        </p:nvSpPr>
        <p:spPr>
          <a:xfrm>
            <a:off x="852572" y="5720568"/>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40" name="TextBox 39">
            <a:extLst>
              <a:ext uri="{FF2B5EF4-FFF2-40B4-BE49-F238E27FC236}">
                <a16:creationId xmlns:a16="http://schemas.microsoft.com/office/drawing/2014/main" id="{A51FAF5C-BD58-0DE0-D84E-4E2884C35F3E}"/>
              </a:ext>
            </a:extLst>
          </p:cNvPr>
          <p:cNvSpPr txBox="1"/>
          <p:nvPr/>
        </p:nvSpPr>
        <p:spPr>
          <a:xfrm>
            <a:off x="3119794" y="5670043"/>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41" name="TextBox 40">
            <a:extLst>
              <a:ext uri="{FF2B5EF4-FFF2-40B4-BE49-F238E27FC236}">
                <a16:creationId xmlns:a16="http://schemas.microsoft.com/office/drawing/2014/main" id="{8CB93417-D06A-DB0C-43FE-D454D7CC56C8}"/>
              </a:ext>
            </a:extLst>
          </p:cNvPr>
          <p:cNvSpPr txBox="1"/>
          <p:nvPr/>
        </p:nvSpPr>
        <p:spPr>
          <a:xfrm>
            <a:off x="5393218" y="6183372"/>
            <a:ext cx="2363073"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QTVUWP</a:t>
            </a:r>
          </a:p>
        </p:txBody>
      </p:sp>
      <p:sp>
        <p:nvSpPr>
          <p:cNvPr id="42" name="TextBox 41">
            <a:extLst>
              <a:ext uri="{FF2B5EF4-FFF2-40B4-BE49-F238E27FC236}">
                <a16:creationId xmlns:a16="http://schemas.microsoft.com/office/drawing/2014/main" id="{300ABDA8-3795-CC71-020D-582424F968D3}"/>
              </a:ext>
            </a:extLst>
          </p:cNvPr>
          <p:cNvSpPr txBox="1"/>
          <p:nvPr/>
        </p:nvSpPr>
        <p:spPr>
          <a:xfrm>
            <a:off x="852572" y="6196381"/>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P</a:t>
            </a:r>
          </a:p>
        </p:txBody>
      </p:sp>
      <p:sp>
        <p:nvSpPr>
          <p:cNvPr id="43" name="TextBox 42">
            <a:extLst>
              <a:ext uri="{FF2B5EF4-FFF2-40B4-BE49-F238E27FC236}">
                <a16:creationId xmlns:a16="http://schemas.microsoft.com/office/drawing/2014/main" id="{7F24E526-1360-B6D6-BB68-2F483BF0643E}"/>
              </a:ext>
            </a:extLst>
          </p:cNvPr>
          <p:cNvSpPr txBox="1"/>
          <p:nvPr/>
        </p:nvSpPr>
        <p:spPr>
          <a:xfrm>
            <a:off x="3119794" y="6145856"/>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44" name="TextBox 43">
            <a:extLst>
              <a:ext uri="{FF2B5EF4-FFF2-40B4-BE49-F238E27FC236}">
                <a16:creationId xmlns:a16="http://schemas.microsoft.com/office/drawing/2014/main" id="{1352D91F-5016-643F-33CD-E200FE780A1A}"/>
              </a:ext>
            </a:extLst>
          </p:cNvPr>
          <p:cNvSpPr txBox="1"/>
          <p:nvPr/>
        </p:nvSpPr>
        <p:spPr>
          <a:xfrm>
            <a:off x="217077" y="806434"/>
            <a:ext cx="457200" cy="9144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83425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fade">
                                      <p:cBhvr>
                                        <p:cTn id="97" dur="500"/>
                                        <p:tgtEl>
                                          <p:spTgt spid="2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fad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fade">
                                      <p:cBhvr>
                                        <p:cTn id="107" dur="500"/>
                                        <p:tgtEl>
                                          <p:spTgt spid="25"/>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500"/>
                                        <p:tgtEl>
                                          <p:spTgt spid="3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9"/>
                                        </p:tgtEl>
                                        <p:attrNameLst>
                                          <p:attrName>style.visibility</p:attrName>
                                        </p:attrNameLst>
                                      </p:cBhvr>
                                      <p:to>
                                        <p:strVal val="visible"/>
                                      </p:to>
                                    </p:set>
                                    <p:animEffect transition="in" filter="fade">
                                      <p:cBhvr>
                                        <p:cTn id="122" dur="500"/>
                                        <p:tgtEl>
                                          <p:spTgt spid="29"/>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3"/>
                                        </p:tgtEl>
                                        <p:attrNameLst>
                                          <p:attrName>style.visibility</p:attrName>
                                        </p:attrNameLst>
                                      </p:cBhvr>
                                      <p:to>
                                        <p:strVal val="visible"/>
                                      </p:to>
                                    </p:set>
                                    <p:animEffect transition="in" filter="fade">
                                      <p:cBhvr>
                                        <p:cTn id="127" dur="500"/>
                                        <p:tgtEl>
                                          <p:spTgt spid="3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34"/>
                                        </p:tgtEl>
                                        <p:attrNameLst>
                                          <p:attrName>style.visibility</p:attrName>
                                        </p:attrNameLst>
                                      </p:cBhvr>
                                      <p:to>
                                        <p:strVal val="visible"/>
                                      </p:to>
                                    </p:set>
                                    <p:animEffect transition="in" filter="fade">
                                      <p:cBhvr>
                                        <p:cTn id="132" dur="500"/>
                                        <p:tgtEl>
                                          <p:spTgt spid="34"/>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32"/>
                                        </p:tgtEl>
                                        <p:attrNameLst>
                                          <p:attrName>style.visibility</p:attrName>
                                        </p:attrNameLst>
                                      </p:cBhvr>
                                      <p:to>
                                        <p:strVal val="visible"/>
                                      </p:to>
                                    </p:set>
                                    <p:animEffect transition="in" filter="fade">
                                      <p:cBhvr>
                                        <p:cTn id="137" dur="500"/>
                                        <p:tgtEl>
                                          <p:spTgt spid="32"/>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36"/>
                                        </p:tgtEl>
                                        <p:attrNameLst>
                                          <p:attrName>style.visibility</p:attrName>
                                        </p:attrNameLst>
                                      </p:cBhvr>
                                      <p:to>
                                        <p:strVal val="visible"/>
                                      </p:to>
                                    </p:set>
                                    <p:animEffect transition="in" filter="fade">
                                      <p:cBhvr>
                                        <p:cTn id="142" dur="500"/>
                                        <p:tgtEl>
                                          <p:spTgt spid="36"/>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37"/>
                                        </p:tgtEl>
                                        <p:attrNameLst>
                                          <p:attrName>style.visibility</p:attrName>
                                        </p:attrNameLst>
                                      </p:cBhvr>
                                      <p:to>
                                        <p:strVal val="visible"/>
                                      </p:to>
                                    </p:set>
                                    <p:animEffect transition="in" filter="fade">
                                      <p:cBhvr>
                                        <p:cTn id="147" dur="500"/>
                                        <p:tgtEl>
                                          <p:spTgt spid="37"/>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35"/>
                                        </p:tgtEl>
                                        <p:attrNameLst>
                                          <p:attrName>style.visibility</p:attrName>
                                        </p:attrNameLst>
                                      </p:cBhvr>
                                      <p:to>
                                        <p:strVal val="visible"/>
                                      </p:to>
                                    </p:set>
                                    <p:animEffect transition="in" filter="fade">
                                      <p:cBhvr>
                                        <p:cTn id="152" dur="500"/>
                                        <p:tgtEl>
                                          <p:spTgt spid="35"/>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39"/>
                                        </p:tgtEl>
                                        <p:attrNameLst>
                                          <p:attrName>style.visibility</p:attrName>
                                        </p:attrNameLst>
                                      </p:cBhvr>
                                      <p:to>
                                        <p:strVal val="visible"/>
                                      </p:to>
                                    </p:set>
                                    <p:animEffect transition="in" filter="fade">
                                      <p:cBhvr>
                                        <p:cTn id="157" dur="500"/>
                                        <p:tgtEl>
                                          <p:spTgt spid="39"/>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40"/>
                                        </p:tgtEl>
                                        <p:attrNameLst>
                                          <p:attrName>style.visibility</p:attrName>
                                        </p:attrNameLst>
                                      </p:cBhvr>
                                      <p:to>
                                        <p:strVal val="visible"/>
                                      </p:to>
                                    </p:set>
                                    <p:animEffect transition="in" filter="fade">
                                      <p:cBhvr>
                                        <p:cTn id="162" dur="500"/>
                                        <p:tgtEl>
                                          <p:spTgt spid="40"/>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38"/>
                                        </p:tgtEl>
                                        <p:attrNameLst>
                                          <p:attrName>style.visibility</p:attrName>
                                        </p:attrNameLst>
                                      </p:cBhvr>
                                      <p:to>
                                        <p:strVal val="visible"/>
                                      </p:to>
                                    </p:set>
                                    <p:animEffect transition="in" filter="fade">
                                      <p:cBhvr>
                                        <p:cTn id="167" dur="500"/>
                                        <p:tgtEl>
                                          <p:spTgt spid="38"/>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42"/>
                                        </p:tgtEl>
                                        <p:attrNameLst>
                                          <p:attrName>style.visibility</p:attrName>
                                        </p:attrNameLst>
                                      </p:cBhvr>
                                      <p:to>
                                        <p:strVal val="visible"/>
                                      </p:to>
                                    </p:set>
                                    <p:animEffect transition="in" filter="fade">
                                      <p:cBhvr>
                                        <p:cTn id="172" dur="500"/>
                                        <p:tgtEl>
                                          <p:spTgt spid="42"/>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43"/>
                                        </p:tgtEl>
                                        <p:attrNameLst>
                                          <p:attrName>style.visibility</p:attrName>
                                        </p:attrNameLst>
                                      </p:cBhvr>
                                      <p:to>
                                        <p:strVal val="visible"/>
                                      </p:to>
                                    </p:set>
                                    <p:animEffect transition="in" filter="fade">
                                      <p:cBhvr>
                                        <p:cTn id="177" dur="500"/>
                                        <p:tgtEl>
                                          <p:spTgt spid="43"/>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41"/>
                                        </p:tgtEl>
                                        <p:attrNameLst>
                                          <p:attrName>style.visibility</p:attrName>
                                        </p:attrNameLst>
                                      </p:cBhvr>
                                      <p:to>
                                        <p:strVal val="visible"/>
                                      </p:to>
                                    </p:set>
                                    <p:animEffect transition="in" filter="fade">
                                      <p:cBhvr>
                                        <p:cTn id="18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4">
            <a:extLst>
              <a:ext uri="{FF2B5EF4-FFF2-40B4-BE49-F238E27FC236}">
                <a16:creationId xmlns:a16="http://schemas.microsoft.com/office/drawing/2014/main" id="{BAEA8441-A02A-F98D-32FA-2C446EFD18E7}"/>
              </a:ext>
            </a:extLst>
          </p:cNvPr>
          <p:cNvGraphicFramePr>
            <a:graphicFrameLocks noGrp="1"/>
          </p:cNvGraphicFramePr>
          <p:nvPr>
            <p:extLst>
              <p:ext uri="{D42A27DB-BD31-4B8C-83A1-F6EECF244321}">
                <p14:modId xmlns:p14="http://schemas.microsoft.com/office/powerpoint/2010/main" val="2971519802"/>
              </p:ext>
            </p:extLst>
          </p:nvPr>
        </p:nvGraphicFramePr>
        <p:xfrm>
          <a:off x="533400" y="285386"/>
          <a:ext cx="8110345" cy="6393114"/>
        </p:xfrm>
        <a:graphic>
          <a:graphicData uri="http://schemas.openxmlformats.org/drawingml/2006/table">
            <a:tbl>
              <a:tblPr firstRow="1" bandRow="1">
                <a:tableStyleId>{21E4AEA4-8DFA-4A89-87EB-49C32662AFE0}</a:tableStyleId>
              </a:tblPr>
              <a:tblGrid>
                <a:gridCol w="2014345">
                  <a:extLst>
                    <a:ext uri="{9D8B030D-6E8A-4147-A177-3AD203B41FA5}">
                      <a16:colId xmlns:a16="http://schemas.microsoft.com/office/drawing/2014/main" val="4125030452"/>
                    </a:ext>
                  </a:extLst>
                </a:gridCol>
                <a:gridCol w="2057400">
                  <a:extLst>
                    <a:ext uri="{9D8B030D-6E8A-4147-A177-3AD203B41FA5}">
                      <a16:colId xmlns:a16="http://schemas.microsoft.com/office/drawing/2014/main" val="1408158540"/>
                    </a:ext>
                  </a:extLst>
                </a:gridCol>
                <a:gridCol w="4038600">
                  <a:extLst>
                    <a:ext uri="{9D8B030D-6E8A-4147-A177-3AD203B41FA5}">
                      <a16:colId xmlns:a16="http://schemas.microsoft.com/office/drawing/2014/main" val="2392895394"/>
                    </a:ext>
                  </a:extLst>
                </a:gridCol>
              </a:tblGrid>
              <a:tr h="559398">
                <a:tc>
                  <a:txBody>
                    <a:bodyPr/>
                    <a:lstStyle/>
                    <a:p>
                      <a:pPr algn="l" fontAlgn="t"/>
                      <a:r>
                        <a:rPr lang="en-US" dirty="0">
                          <a:solidFill>
                            <a:schemeClr val="bg1"/>
                          </a:solidFill>
                          <a:effectLst/>
                        </a:rPr>
                        <a:t>Input Expression</a:t>
                      </a:r>
                      <a:endParaRPr lang="en-US" dirty="0">
                        <a:solidFill>
                          <a:schemeClr val="bg1"/>
                        </a:solidFill>
                        <a:effectLst/>
                        <a:latin typeface="times new roman" panose="02020603050405020304" pitchFamily="18" charset="0"/>
                      </a:endParaRPr>
                    </a:p>
                  </a:txBody>
                  <a:tcPr marL="76200" marR="76200" marT="76200" marB="76200"/>
                </a:tc>
                <a:tc>
                  <a:txBody>
                    <a:bodyPr/>
                    <a:lstStyle/>
                    <a:p>
                      <a:pPr algn="l" fontAlgn="t"/>
                      <a:r>
                        <a:rPr lang="en-US">
                          <a:solidFill>
                            <a:schemeClr val="bg1"/>
                          </a:solidFill>
                          <a:effectLst/>
                        </a:rPr>
                        <a:t>Stack</a:t>
                      </a:r>
                      <a:endParaRPr lang="en-US">
                        <a:solidFill>
                          <a:schemeClr val="bg1"/>
                        </a:solidFill>
                        <a:effectLst/>
                        <a:latin typeface="times new roman" panose="02020603050405020304" pitchFamily="18" charset="0"/>
                      </a:endParaRPr>
                    </a:p>
                  </a:txBody>
                  <a:tcPr marL="76200" marR="76200" marT="76200" marB="76200"/>
                </a:tc>
                <a:tc>
                  <a:txBody>
                    <a:bodyPr/>
                    <a:lstStyle/>
                    <a:p>
                      <a:pPr algn="l" fontAlgn="t"/>
                      <a:r>
                        <a:rPr lang="en-US" dirty="0">
                          <a:solidFill>
                            <a:schemeClr val="bg1"/>
                          </a:solidFill>
                          <a:effectLst/>
                        </a:rPr>
                        <a:t>Prefix Expression</a:t>
                      </a:r>
                      <a:endParaRPr lang="en-US" dirty="0">
                        <a:solidFill>
                          <a:schemeClr val="bg1"/>
                        </a:solidFill>
                        <a:effectLst/>
                        <a:latin typeface="times new roman" panose="02020603050405020304" pitchFamily="18" charset="0"/>
                      </a:endParaRPr>
                    </a:p>
                  </a:txBody>
                  <a:tcPr marL="76200" marR="76200" marT="76200" marB="76200"/>
                </a:tc>
                <a:extLst>
                  <a:ext uri="{0D108BD9-81ED-4DB2-BD59-A6C34878D82A}">
                    <a16:rowId xmlns:a16="http://schemas.microsoft.com/office/drawing/2014/main" val="3150822097"/>
                  </a:ext>
                </a:extLst>
              </a:tr>
              <a:tr h="48614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68880917"/>
                  </a:ext>
                </a:extLst>
              </a:tr>
              <a:tr h="48614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19406902"/>
                  </a:ext>
                </a:extLst>
              </a:tr>
              <a:tr h="486143">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80562868"/>
                  </a:ext>
                </a:extLst>
              </a:tr>
              <a:tr h="48614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74610265"/>
                  </a:ext>
                </a:extLst>
              </a:tr>
              <a:tr h="486143">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068308690"/>
                  </a:ext>
                </a:extLst>
              </a:tr>
              <a:tr h="486143">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315686"/>
                  </a:ext>
                </a:extLst>
              </a:tr>
              <a:tr h="48614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3285873"/>
                  </a:ext>
                </a:extLst>
              </a:tr>
              <a:tr h="48614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63516107"/>
                  </a:ext>
                </a:extLst>
              </a:tr>
              <a:tr h="48614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19401887"/>
                  </a:ext>
                </a:extLst>
              </a:tr>
              <a:tr h="48614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98433603"/>
                  </a:ext>
                </a:extLst>
              </a:tr>
              <a:tr h="48614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08722247"/>
                  </a:ext>
                </a:extLst>
              </a:tr>
              <a:tr h="486143">
                <a:tc gridSpan="2">
                  <a:txBody>
                    <a:bodyPr/>
                    <a:lstStyle/>
                    <a:p>
                      <a:endParaRPr lang="en-US" dirty="0"/>
                    </a:p>
                  </a:txBody>
                  <a:tcPr/>
                </a:tc>
                <a:tc hMerge="1">
                  <a:txBody>
                    <a:bodyPr/>
                    <a:lstStyle/>
                    <a:p>
                      <a:endParaRPr lang="en-US" dirty="0"/>
                    </a:p>
                  </a:txBody>
                  <a:tcPr/>
                </a:tc>
                <a:tc>
                  <a:txBody>
                    <a:bodyPr/>
                    <a:lstStyle/>
                    <a:p>
                      <a:endParaRPr lang="en-US" dirty="0"/>
                    </a:p>
                  </a:txBody>
                  <a:tcPr/>
                </a:tc>
                <a:extLst>
                  <a:ext uri="{0D108BD9-81ED-4DB2-BD59-A6C34878D82A}">
                    <a16:rowId xmlns:a16="http://schemas.microsoft.com/office/drawing/2014/main" val="2686144172"/>
                  </a:ext>
                </a:extLst>
              </a:tr>
            </a:tbl>
          </a:graphicData>
        </a:graphic>
      </p:graphicFrame>
      <p:sp>
        <p:nvSpPr>
          <p:cNvPr id="7" name="TextBox 6">
            <a:extLst>
              <a:ext uri="{FF2B5EF4-FFF2-40B4-BE49-F238E27FC236}">
                <a16:creationId xmlns:a16="http://schemas.microsoft.com/office/drawing/2014/main" id="{DDB59B02-8F68-E98B-1103-4501423AE8BC}"/>
              </a:ext>
            </a:extLst>
          </p:cNvPr>
          <p:cNvSpPr txBox="1"/>
          <p:nvPr/>
        </p:nvSpPr>
        <p:spPr>
          <a:xfrm>
            <a:off x="718945" y="804723"/>
            <a:ext cx="8077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8" name="TextBox 7">
            <a:extLst>
              <a:ext uri="{FF2B5EF4-FFF2-40B4-BE49-F238E27FC236}">
                <a16:creationId xmlns:a16="http://schemas.microsoft.com/office/drawing/2014/main" id="{5660F201-B1E9-DB5B-DF21-12260CDB368B}"/>
              </a:ext>
            </a:extLst>
          </p:cNvPr>
          <p:cNvSpPr txBox="1"/>
          <p:nvPr/>
        </p:nvSpPr>
        <p:spPr>
          <a:xfrm>
            <a:off x="2956562" y="799287"/>
            <a:ext cx="1648583"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9" name="TextBox 8">
            <a:extLst>
              <a:ext uri="{FF2B5EF4-FFF2-40B4-BE49-F238E27FC236}">
                <a16:creationId xmlns:a16="http://schemas.microsoft.com/office/drawing/2014/main" id="{0FB0FA67-A666-0FAB-F5AF-AD0EA026EBB6}"/>
              </a:ext>
            </a:extLst>
          </p:cNvPr>
          <p:cNvSpPr txBox="1"/>
          <p:nvPr/>
        </p:nvSpPr>
        <p:spPr>
          <a:xfrm>
            <a:off x="4757545" y="801969"/>
            <a:ext cx="1648583"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QTVUWP</a:t>
            </a:r>
          </a:p>
        </p:txBody>
      </p:sp>
      <p:sp>
        <p:nvSpPr>
          <p:cNvPr id="10" name="TextBox 9">
            <a:extLst>
              <a:ext uri="{FF2B5EF4-FFF2-40B4-BE49-F238E27FC236}">
                <a16:creationId xmlns:a16="http://schemas.microsoft.com/office/drawing/2014/main" id="{DD221D91-7FAA-54C5-8941-267E2E944015}"/>
              </a:ext>
            </a:extLst>
          </p:cNvPr>
          <p:cNvSpPr txBox="1"/>
          <p:nvPr/>
        </p:nvSpPr>
        <p:spPr>
          <a:xfrm>
            <a:off x="718945" y="1333804"/>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O</a:t>
            </a:r>
          </a:p>
        </p:txBody>
      </p:sp>
      <p:sp>
        <p:nvSpPr>
          <p:cNvPr id="11" name="TextBox 10">
            <a:extLst>
              <a:ext uri="{FF2B5EF4-FFF2-40B4-BE49-F238E27FC236}">
                <a16:creationId xmlns:a16="http://schemas.microsoft.com/office/drawing/2014/main" id="{81A5973C-AFE8-3853-FC97-497AC3B4DCB6}"/>
              </a:ext>
            </a:extLst>
          </p:cNvPr>
          <p:cNvSpPr txBox="1"/>
          <p:nvPr/>
        </p:nvSpPr>
        <p:spPr>
          <a:xfrm>
            <a:off x="2959226" y="1333658"/>
            <a:ext cx="16459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12" name="TextBox 11">
            <a:extLst>
              <a:ext uri="{FF2B5EF4-FFF2-40B4-BE49-F238E27FC236}">
                <a16:creationId xmlns:a16="http://schemas.microsoft.com/office/drawing/2014/main" id="{B0C98A99-CE21-08F3-A109-B909D6BB119F}"/>
              </a:ext>
            </a:extLst>
          </p:cNvPr>
          <p:cNvSpPr txBox="1"/>
          <p:nvPr/>
        </p:nvSpPr>
        <p:spPr>
          <a:xfrm>
            <a:off x="4742305" y="1322787"/>
            <a:ext cx="1920240" cy="467447"/>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QTVUWPO</a:t>
            </a:r>
          </a:p>
        </p:txBody>
      </p:sp>
      <p:sp>
        <p:nvSpPr>
          <p:cNvPr id="13" name="TextBox 12">
            <a:extLst>
              <a:ext uri="{FF2B5EF4-FFF2-40B4-BE49-F238E27FC236}">
                <a16:creationId xmlns:a16="http://schemas.microsoft.com/office/drawing/2014/main" id="{F5B7D281-655F-0D02-071F-F09701E05015}"/>
              </a:ext>
            </a:extLst>
          </p:cNvPr>
          <p:cNvSpPr txBox="1"/>
          <p:nvPr/>
        </p:nvSpPr>
        <p:spPr>
          <a:xfrm>
            <a:off x="735058" y="1795186"/>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14" name="TextBox 13">
            <a:extLst>
              <a:ext uri="{FF2B5EF4-FFF2-40B4-BE49-F238E27FC236}">
                <a16:creationId xmlns:a16="http://schemas.microsoft.com/office/drawing/2014/main" id="{4AEE74E8-FDA2-B2F3-3F3F-461ED189AC0F}"/>
              </a:ext>
            </a:extLst>
          </p:cNvPr>
          <p:cNvSpPr txBox="1"/>
          <p:nvPr/>
        </p:nvSpPr>
        <p:spPr>
          <a:xfrm>
            <a:off x="2959226" y="1790858"/>
            <a:ext cx="1844040"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id="{C9FEB49F-EB7C-C6E6-0D16-4118A76940C8}"/>
              </a:ext>
            </a:extLst>
          </p:cNvPr>
          <p:cNvSpPr txBox="1"/>
          <p:nvPr/>
        </p:nvSpPr>
        <p:spPr>
          <a:xfrm>
            <a:off x="4756672" y="1804921"/>
            <a:ext cx="2515473"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QTVUWPO^</a:t>
            </a:r>
          </a:p>
        </p:txBody>
      </p:sp>
      <p:sp>
        <p:nvSpPr>
          <p:cNvPr id="16" name="TextBox 15">
            <a:extLst>
              <a:ext uri="{FF2B5EF4-FFF2-40B4-BE49-F238E27FC236}">
                <a16:creationId xmlns:a16="http://schemas.microsoft.com/office/drawing/2014/main" id="{FFB0AD7E-1DA6-CC0D-9E87-050D895E9114}"/>
              </a:ext>
            </a:extLst>
          </p:cNvPr>
          <p:cNvSpPr txBox="1"/>
          <p:nvPr/>
        </p:nvSpPr>
        <p:spPr>
          <a:xfrm>
            <a:off x="753646" y="2324258"/>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17" name="TextBox 16">
            <a:extLst>
              <a:ext uri="{FF2B5EF4-FFF2-40B4-BE49-F238E27FC236}">
                <a16:creationId xmlns:a16="http://schemas.microsoft.com/office/drawing/2014/main" id="{68D7DD50-8C47-765E-5363-96FD08F530B0}"/>
              </a:ext>
            </a:extLst>
          </p:cNvPr>
          <p:cNvSpPr txBox="1"/>
          <p:nvPr/>
        </p:nvSpPr>
        <p:spPr>
          <a:xfrm>
            <a:off x="2975339" y="2286000"/>
            <a:ext cx="2087006"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18" name="TextBox 17">
            <a:extLst>
              <a:ext uri="{FF2B5EF4-FFF2-40B4-BE49-F238E27FC236}">
                <a16:creationId xmlns:a16="http://schemas.microsoft.com/office/drawing/2014/main" id="{680E98E8-DF7A-0753-2D96-E82A23AB9D73}"/>
              </a:ext>
            </a:extLst>
          </p:cNvPr>
          <p:cNvSpPr txBox="1"/>
          <p:nvPr/>
        </p:nvSpPr>
        <p:spPr>
          <a:xfrm>
            <a:off x="4756672" y="2329342"/>
            <a:ext cx="2515473"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QTVUWPO^*//*</a:t>
            </a:r>
          </a:p>
        </p:txBody>
      </p:sp>
      <p:sp>
        <p:nvSpPr>
          <p:cNvPr id="19" name="TextBox 18">
            <a:extLst>
              <a:ext uri="{FF2B5EF4-FFF2-40B4-BE49-F238E27FC236}">
                <a16:creationId xmlns:a16="http://schemas.microsoft.com/office/drawing/2014/main" id="{ABFF60FD-D3FE-8B2E-6517-C918536102C4}"/>
              </a:ext>
            </a:extLst>
          </p:cNvPr>
          <p:cNvSpPr txBox="1"/>
          <p:nvPr/>
        </p:nvSpPr>
        <p:spPr>
          <a:xfrm>
            <a:off x="718945" y="2781458"/>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N</a:t>
            </a:r>
          </a:p>
        </p:txBody>
      </p:sp>
      <p:sp>
        <p:nvSpPr>
          <p:cNvPr id="20" name="TextBox 19">
            <a:extLst>
              <a:ext uri="{FF2B5EF4-FFF2-40B4-BE49-F238E27FC236}">
                <a16:creationId xmlns:a16="http://schemas.microsoft.com/office/drawing/2014/main" id="{0496DDA8-5D9A-0FDB-1949-D949C1F67C63}"/>
              </a:ext>
            </a:extLst>
          </p:cNvPr>
          <p:cNvSpPr txBox="1"/>
          <p:nvPr/>
        </p:nvSpPr>
        <p:spPr>
          <a:xfrm>
            <a:off x="2956562" y="2775052"/>
            <a:ext cx="1724783"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21" name="TextBox 20">
            <a:extLst>
              <a:ext uri="{FF2B5EF4-FFF2-40B4-BE49-F238E27FC236}">
                <a16:creationId xmlns:a16="http://schemas.microsoft.com/office/drawing/2014/main" id="{D82B4E18-50B9-28DE-F0FD-EEE23BDB13C9}"/>
              </a:ext>
            </a:extLst>
          </p:cNvPr>
          <p:cNvSpPr txBox="1"/>
          <p:nvPr/>
        </p:nvSpPr>
        <p:spPr>
          <a:xfrm>
            <a:off x="4742305" y="2813001"/>
            <a:ext cx="2758440"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QTVUWPO^*//*N</a:t>
            </a:r>
          </a:p>
        </p:txBody>
      </p:sp>
      <p:sp>
        <p:nvSpPr>
          <p:cNvPr id="22" name="TextBox 21">
            <a:extLst>
              <a:ext uri="{FF2B5EF4-FFF2-40B4-BE49-F238E27FC236}">
                <a16:creationId xmlns:a16="http://schemas.microsoft.com/office/drawing/2014/main" id="{6BA0EB5D-A0CF-B718-57FB-39DE2AEC50E3}"/>
              </a:ext>
            </a:extLst>
          </p:cNvPr>
          <p:cNvSpPr txBox="1"/>
          <p:nvPr/>
        </p:nvSpPr>
        <p:spPr>
          <a:xfrm>
            <a:off x="749426" y="3319323"/>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23" name="TextBox 22">
            <a:extLst>
              <a:ext uri="{FF2B5EF4-FFF2-40B4-BE49-F238E27FC236}">
                <a16:creationId xmlns:a16="http://schemas.microsoft.com/office/drawing/2014/main" id="{0370C2CD-A5A3-0EBC-3192-28CB2979ECDF}"/>
              </a:ext>
            </a:extLst>
          </p:cNvPr>
          <p:cNvSpPr txBox="1"/>
          <p:nvPr/>
        </p:nvSpPr>
        <p:spPr>
          <a:xfrm>
            <a:off x="3002281" y="3338081"/>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24" name="TextBox 23">
            <a:extLst>
              <a:ext uri="{FF2B5EF4-FFF2-40B4-BE49-F238E27FC236}">
                <a16:creationId xmlns:a16="http://schemas.microsoft.com/office/drawing/2014/main" id="{85EDC47A-4945-20FC-1842-3D8DB1986A68}"/>
              </a:ext>
            </a:extLst>
          </p:cNvPr>
          <p:cNvSpPr txBox="1"/>
          <p:nvPr/>
        </p:nvSpPr>
        <p:spPr>
          <a:xfrm>
            <a:off x="4756672" y="3319323"/>
            <a:ext cx="2972673"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QTVUWPO^*//*N</a:t>
            </a:r>
          </a:p>
        </p:txBody>
      </p:sp>
      <p:sp>
        <p:nvSpPr>
          <p:cNvPr id="25" name="TextBox 24">
            <a:extLst>
              <a:ext uri="{FF2B5EF4-FFF2-40B4-BE49-F238E27FC236}">
                <a16:creationId xmlns:a16="http://schemas.microsoft.com/office/drawing/2014/main" id="{F4F17E71-0285-4C1A-8C17-89D6097A700E}"/>
              </a:ext>
            </a:extLst>
          </p:cNvPr>
          <p:cNvSpPr txBox="1"/>
          <p:nvPr/>
        </p:nvSpPr>
        <p:spPr>
          <a:xfrm>
            <a:off x="4742305" y="3792526"/>
            <a:ext cx="3003154"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QTVUWPO^*//*NM</a:t>
            </a:r>
          </a:p>
        </p:txBody>
      </p:sp>
      <p:sp>
        <p:nvSpPr>
          <p:cNvPr id="26" name="TextBox 25">
            <a:extLst>
              <a:ext uri="{FF2B5EF4-FFF2-40B4-BE49-F238E27FC236}">
                <a16:creationId xmlns:a16="http://schemas.microsoft.com/office/drawing/2014/main" id="{DD2EB6B0-0E46-8576-A0C3-587B87D06A33}"/>
              </a:ext>
            </a:extLst>
          </p:cNvPr>
          <p:cNvSpPr txBox="1"/>
          <p:nvPr/>
        </p:nvSpPr>
        <p:spPr>
          <a:xfrm>
            <a:off x="735059" y="3805535"/>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M</a:t>
            </a:r>
          </a:p>
        </p:txBody>
      </p:sp>
      <p:sp>
        <p:nvSpPr>
          <p:cNvPr id="27" name="TextBox 26">
            <a:extLst>
              <a:ext uri="{FF2B5EF4-FFF2-40B4-BE49-F238E27FC236}">
                <a16:creationId xmlns:a16="http://schemas.microsoft.com/office/drawing/2014/main" id="{73943947-F263-3548-C1B5-8CD5FE698017}"/>
              </a:ext>
            </a:extLst>
          </p:cNvPr>
          <p:cNvSpPr txBox="1"/>
          <p:nvPr/>
        </p:nvSpPr>
        <p:spPr>
          <a:xfrm>
            <a:off x="3002281" y="3755010"/>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29" name="TextBox 28">
            <a:extLst>
              <a:ext uri="{FF2B5EF4-FFF2-40B4-BE49-F238E27FC236}">
                <a16:creationId xmlns:a16="http://schemas.microsoft.com/office/drawing/2014/main" id="{C5ED23AB-DF84-FED5-9989-E7740893B895}"/>
              </a:ext>
            </a:extLst>
          </p:cNvPr>
          <p:cNvSpPr txBox="1"/>
          <p:nvPr/>
        </p:nvSpPr>
        <p:spPr>
          <a:xfrm>
            <a:off x="4726191" y="4252720"/>
            <a:ext cx="3003154"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QTVUWPO^*//*NM*</a:t>
            </a:r>
          </a:p>
        </p:txBody>
      </p:sp>
      <p:sp>
        <p:nvSpPr>
          <p:cNvPr id="30" name="TextBox 29">
            <a:extLst>
              <a:ext uri="{FF2B5EF4-FFF2-40B4-BE49-F238E27FC236}">
                <a16:creationId xmlns:a16="http://schemas.microsoft.com/office/drawing/2014/main" id="{BF8D9945-0D77-79CA-1888-3B4B110B275A}"/>
              </a:ext>
            </a:extLst>
          </p:cNvPr>
          <p:cNvSpPr txBox="1"/>
          <p:nvPr/>
        </p:nvSpPr>
        <p:spPr>
          <a:xfrm>
            <a:off x="718945" y="4265729"/>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31" name="TextBox 30">
            <a:extLst>
              <a:ext uri="{FF2B5EF4-FFF2-40B4-BE49-F238E27FC236}">
                <a16:creationId xmlns:a16="http://schemas.microsoft.com/office/drawing/2014/main" id="{9D96A9A1-7F95-4F46-2683-60644518523A}"/>
              </a:ext>
            </a:extLst>
          </p:cNvPr>
          <p:cNvSpPr txBox="1"/>
          <p:nvPr/>
        </p:nvSpPr>
        <p:spPr>
          <a:xfrm>
            <a:off x="2986167" y="4215204"/>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32" name="TextBox 31">
            <a:extLst>
              <a:ext uri="{FF2B5EF4-FFF2-40B4-BE49-F238E27FC236}">
                <a16:creationId xmlns:a16="http://schemas.microsoft.com/office/drawing/2014/main" id="{FE8FC1E5-7357-8AEF-6456-A6F95D020DEA}"/>
              </a:ext>
            </a:extLst>
          </p:cNvPr>
          <p:cNvSpPr txBox="1"/>
          <p:nvPr/>
        </p:nvSpPr>
        <p:spPr>
          <a:xfrm>
            <a:off x="4724355" y="4729072"/>
            <a:ext cx="3003154"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QTVUWPO^*//*NM*L</a:t>
            </a:r>
          </a:p>
        </p:txBody>
      </p:sp>
      <p:sp>
        <p:nvSpPr>
          <p:cNvPr id="33" name="TextBox 32">
            <a:extLst>
              <a:ext uri="{FF2B5EF4-FFF2-40B4-BE49-F238E27FC236}">
                <a16:creationId xmlns:a16="http://schemas.microsoft.com/office/drawing/2014/main" id="{74AB2AD1-B2EA-EE26-5D5A-0ABC209B8D39}"/>
              </a:ext>
            </a:extLst>
          </p:cNvPr>
          <p:cNvSpPr txBox="1"/>
          <p:nvPr/>
        </p:nvSpPr>
        <p:spPr>
          <a:xfrm>
            <a:off x="717109" y="4742081"/>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L</a:t>
            </a:r>
          </a:p>
        </p:txBody>
      </p:sp>
      <p:sp>
        <p:nvSpPr>
          <p:cNvPr id="34" name="TextBox 33">
            <a:extLst>
              <a:ext uri="{FF2B5EF4-FFF2-40B4-BE49-F238E27FC236}">
                <a16:creationId xmlns:a16="http://schemas.microsoft.com/office/drawing/2014/main" id="{88C3D367-5663-46CF-D895-5FE0F0EE9CDC}"/>
              </a:ext>
            </a:extLst>
          </p:cNvPr>
          <p:cNvSpPr txBox="1"/>
          <p:nvPr/>
        </p:nvSpPr>
        <p:spPr>
          <a:xfrm>
            <a:off x="2984331" y="4691556"/>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35" name="TextBox 34">
            <a:extLst>
              <a:ext uri="{FF2B5EF4-FFF2-40B4-BE49-F238E27FC236}">
                <a16:creationId xmlns:a16="http://schemas.microsoft.com/office/drawing/2014/main" id="{1FF22051-157F-B812-A0E0-EA199CF6167D}"/>
              </a:ext>
            </a:extLst>
          </p:cNvPr>
          <p:cNvSpPr txBox="1"/>
          <p:nvPr/>
        </p:nvSpPr>
        <p:spPr>
          <a:xfrm>
            <a:off x="4707418" y="5234141"/>
            <a:ext cx="3038041"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QTVUWPO^*//*NM*L</a:t>
            </a:r>
          </a:p>
        </p:txBody>
      </p:sp>
      <p:sp>
        <p:nvSpPr>
          <p:cNvPr id="36" name="TextBox 35">
            <a:extLst>
              <a:ext uri="{FF2B5EF4-FFF2-40B4-BE49-F238E27FC236}">
                <a16:creationId xmlns:a16="http://schemas.microsoft.com/office/drawing/2014/main" id="{40335C17-6086-66F7-9519-814264BB59EC}"/>
              </a:ext>
            </a:extLst>
          </p:cNvPr>
          <p:cNvSpPr txBox="1"/>
          <p:nvPr/>
        </p:nvSpPr>
        <p:spPr>
          <a:xfrm>
            <a:off x="700172" y="5247150"/>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37" name="TextBox 36">
            <a:extLst>
              <a:ext uri="{FF2B5EF4-FFF2-40B4-BE49-F238E27FC236}">
                <a16:creationId xmlns:a16="http://schemas.microsoft.com/office/drawing/2014/main" id="{91DB5235-39EC-4886-3CDF-3A8ADDFF1A64}"/>
              </a:ext>
            </a:extLst>
          </p:cNvPr>
          <p:cNvSpPr txBox="1"/>
          <p:nvPr/>
        </p:nvSpPr>
        <p:spPr>
          <a:xfrm>
            <a:off x="2967394" y="5196625"/>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38" name="TextBox 37">
            <a:extLst>
              <a:ext uri="{FF2B5EF4-FFF2-40B4-BE49-F238E27FC236}">
                <a16:creationId xmlns:a16="http://schemas.microsoft.com/office/drawing/2014/main" id="{BC8C9B26-5ED5-B330-B89C-BCEC1B68D1B2}"/>
              </a:ext>
            </a:extLst>
          </p:cNvPr>
          <p:cNvSpPr txBox="1"/>
          <p:nvPr/>
        </p:nvSpPr>
        <p:spPr>
          <a:xfrm>
            <a:off x="4707418" y="5707559"/>
            <a:ext cx="318869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QTVUWPO^*//*NM*LK</a:t>
            </a:r>
          </a:p>
        </p:txBody>
      </p:sp>
      <p:sp>
        <p:nvSpPr>
          <p:cNvPr id="39" name="TextBox 38">
            <a:extLst>
              <a:ext uri="{FF2B5EF4-FFF2-40B4-BE49-F238E27FC236}">
                <a16:creationId xmlns:a16="http://schemas.microsoft.com/office/drawing/2014/main" id="{84B9CDA1-3E8E-512D-DF4D-C0FC63DA4CE1}"/>
              </a:ext>
            </a:extLst>
          </p:cNvPr>
          <p:cNvSpPr txBox="1"/>
          <p:nvPr/>
        </p:nvSpPr>
        <p:spPr>
          <a:xfrm>
            <a:off x="700172" y="5720568"/>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K</a:t>
            </a:r>
          </a:p>
        </p:txBody>
      </p:sp>
      <p:sp>
        <p:nvSpPr>
          <p:cNvPr id="40" name="TextBox 39">
            <a:extLst>
              <a:ext uri="{FF2B5EF4-FFF2-40B4-BE49-F238E27FC236}">
                <a16:creationId xmlns:a16="http://schemas.microsoft.com/office/drawing/2014/main" id="{A51FAF5C-BD58-0DE0-D84E-4E2884C35F3E}"/>
              </a:ext>
            </a:extLst>
          </p:cNvPr>
          <p:cNvSpPr txBox="1"/>
          <p:nvPr/>
        </p:nvSpPr>
        <p:spPr>
          <a:xfrm>
            <a:off x="2967394" y="5670043"/>
            <a:ext cx="1036319"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41" name="TextBox 40">
            <a:extLst>
              <a:ext uri="{FF2B5EF4-FFF2-40B4-BE49-F238E27FC236}">
                <a16:creationId xmlns:a16="http://schemas.microsoft.com/office/drawing/2014/main" id="{8CB93417-D06A-DB0C-43FE-D454D7CC56C8}"/>
              </a:ext>
            </a:extLst>
          </p:cNvPr>
          <p:cNvSpPr txBox="1"/>
          <p:nvPr/>
        </p:nvSpPr>
        <p:spPr>
          <a:xfrm>
            <a:off x="4707418" y="6183372"/>
            <a:ext cx="3783927"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QTVUWPO^*//*NM*LK+-++</a:t>
            </a:r>
          </a:p>
        </p:txBody>
      </p:sp>
      <p:sp>
        <p:nvSpPr>
          <p:cNvPr id="42" name="TextBox 41">
            <a:extLst>
              <a:ext uri="{FF2B5EF4-FFF2-40B4-BE49-F238E27FC236}">
                <a16:creationId xmlns:a16="http://schemas.microsoft.com/office/drawing/2014/main" id="{300ABDA8-3795-CC71-020D-582424F968D3}"/>
              </a:ext>
            </a:extLst>
          </p:cNvPr>
          <p:cNvSpPr txBox="1"/>
          <p:nvPr/>
        </p:nvSpPr>
        <p:spPr>
          <a:xfrm>
            <a:off x="628086" y="6252018"/>
            <a:ext cx="3040701" cy="461665"/>
          </a:xfrm>
          <a:prstGeom prst="rect">
            <a:avLst/>
          </a:prstGeom>
          <a:noFill/>
        </p:spPr>
        <p:txBody>
          <a:bodyPr wrap="square" rtlCol="0">
            <a:spAutoFit/>
          </a:bodyPr>
          <a:lstStyle/>
          <a:p>
            <a:r>
              <a:rPr lang="en-US" b="1" dirty="0">
                <a:solidFill>
                  <a:srgbClr val="FF3300"/>
                </a:solidFill>
                <a:latin typeface="Calibri" panose="020F0502020204030204" pitchFamily="34" charset="0"/>
                <a:ea typeface="Calibri" panose="020F0502020204030204" pitchFamily="34" charset="0"/>
                <a:cs typeface="Calibri" panose="020F0502020204030204" pitchFamily="34" charset="0"/>
              </a:rPr>
              <a:t>End of the expression</a:t>
            </a:r>
          </a:p>
        </p:txBody>
      </p:sp>
    </p:spTree>
    <p:extLst>
      <p:ext uri="{BB962C8B-B14F-4D97-AF65-F5344CB8AC3E}">
        <p14:creationId xmlns:p14="http://schemas.microsoft.com/office/powerpoint/2010/main" val="80277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fade">
                                      <p:cBhvr>
                                        <p:cTn id="97" dur="500"/>
                                        <p:tgtEl>
                                          <p:spTgt spid="2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fad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fade">
                                      <p:cBhvr>
                                        <p:cTn id="107" dur="500"/>
                                        <p:tgtEl>
                                          <p:spTgt spid="25"/>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500"/>
                                        <p:tgtEl>
                                          <p:spTgt spid="3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9"/>
                                        </p:tgtEl>
                                        <p:attrNameLst>
                                          <p:attrName>style.visibility</p:attrName>
                                        </p:attrNameLst>
                                      </p:cBhvr>
                                      <p:to>
                                        <p:strVal val="visible"/>
                                      </p:to>
                                    </p:set>
                                    <p:animEffect transition="in" filter="fade">
                                      <p:cBhvr>
                                        <p:cTn id="122" dur="500"/>
                                        <p:tgtEl>
                                          <p:spTgt spid="29"/>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3"/>
                                        </p:tgtEl>
                                        <p:attrNameLst>
                                          <p:attrName>style.visibility</p:attrName>
                                        </p:attrNameLst>
                                      </p:cBhvr>
                                      <p:to>
                                        <p:strVal val="visible"/>
                                      </p:to>
                                    </p:set>
                                    <p:animEffect transition="in" filter="fade">
                                      <p:cBhvr>
                                        <p:cTn id="127" dur="500"/>
                                        <p:tgtEl>
                                          <p:spTgt spid="3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34"/>
                                        </p:tgtEl>
                                        <p:attrNameLst>
                                          <p:attrName>style.visibility</p:attrName>
                                        </p:attrNameLst>
                                      </p:cBhvr>
                                      <p:to>
                                        <p:strVal val="visible"/>
                                      </p:to>
                                    </p:set>
                                    <p:animEffect transition="in" filter="fade">
                                      <p:cBhvr>
                                        <p:cTn id="132" dur="500"/>
                                        <p:tgtEl>
                                          <p:spTgt spid="34"/>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32"/>
                                        </p:tgtEl>
                                        <p:attrNameLst>
                                          <p:attrName>style.visibility</p:attrName>
                                        </p:attrNameLst>
                                      </p:cBhvr>
                                      <p:to>
                                        <p:strVal val="visible"/>
                                      </p:to>
                                    </p:set>
                                    <p:animEffect transition="in" filter="fade">
                                      <p:cBhvr>
                                        <p:cTn id="137" dur="500"/>
                                        <p:tgtEl>
                                          <p:spTgt spid="32"/>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36"/>
                                        </p:tgtEl>
                                        <p:attrNameLst>
                                          <p:attrName>style.visibility</p:attrName>
                                        </p:attrNameLst>
                                      </p:cBhvr>
                                      <p:to>
                                        <p:strVal val="visible"/>
                                      </p:to>
                                    </p:set>
                                    <p:animEffect transition="in" filter="fade">
                                      <p:cBhvr>
                                        <p:cTn id="142" dur="500"/>
                                        <p:tgtEl>
                                          <p:spTgt spid="36"/>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37"/>
                                        </p:tgtEl>
                                        <p:attrNameLst>
                                          <p:attrName>style.visibility</p:attrName>
                                        </p:attrNameLst>
                                      </p:cBhvr>
                                      <p:to>
                                        <p:strVal val="visible"/>
                                      </p:to>
                                    </p:set>
                                    <p:animEffect transition="in" filter="fade">
                                      <p:cBhvr>
                                        <p:cTn id="147" dur="500"/>
                                        <p:tgtEl>
                                          <p:spTgt spid="37"/>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35"/>
                                        </p:tgtEl>
                                        <p:attrNameLst>
                                          <p:attrName>style.visibility</p:attrName>
                                        </p:attrNameLst>
                                      </p:cBhvr>
                                      <p:to>
                                        <p:strVal val="visible"/>
                                      </p:to>
                                    </p:set>
                                    <p:animEffect transition="in" filter="fade">
                                      <p:cBhvr>
                                        <p:cTn id="152" dur="500"/>
                                        <p:tgtEl>
                                          <p:spTgt spid="35"/>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39"/>
                                        </p:tgtEl>
                                        <p:attrNameLst>
                                          <p:attrName>style.visibility</p:attrName>
                                        </p:attrNameLst>
                                      </p:cBhvr>
                                      <p:to>
                                        <p:strVal val="visible"/>
                                      </p:to>
                                    </p:set>
                                    <p:animEffect transition="in" filter="fade">
                                      <p:cBhvr>
                                        <p:cTn id="157" dur="500"/>
                                        <p:tgtEl>
                                          <p:spTgt spid="39"/>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40"/>
                                        </p:tgtEl>
                                        <p:attrNameLst>
                                          <p:attrName>style.visibility</p:attrName>
                                        </p:attrNameLst>
                                      </p:cBhvr>
                                      <p:to>
                                        <p:strVal val="visible"/>
                                      </p:to>
                                    </p:set>
                                    <p:animEffect transition="in" filter="fade">
                                      <p:cBhvr>
                                        <p:cTn id="162" dur="500"/>
                                        <p:tgtEl>
                                          <p:spTgt spid="40"/>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38"/>
                                        </p:tgtEl>
                                        <p:attrNameLst>
                                          <p:attrName>style.visibility</p:attrName>
                                        </p:attrNameLst>
                                      </p:cBhvr>
                                      <p:to>
                                        <p:strVal val="visible"/>
                                      </p:to>
                                    </p:set>
                                    <p:animEffect transition="in" filter="fade">
                                      <p:cBhvr>
                                        <p:cTn id="167" dur="500"/>
                                        <p:tgtEl>
                                          <p:spTgt spid="38"/>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42"/>
                                        </p:tgtEl>
                                        <p:attrNameLst>
                                          <p:attrName>style.visibility</p:attrName>
                                        </p:attrNameLst>
                                      </p:cBhvr>
                                      <p:to>
                                        <p:strVal val="visible"/>
                                      </p:to>
                                    </p:set>
                                    <p:animEffect transition="in" filter="fade">
                                      <p:cBhvr>
                                        <p:cTn id="172" dur="500"/>
                                        <p:tgtEl>
                                          <p:spTgt spid="42"/>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41"/>
                                        </p:tgtEl>
                                        <p:attrNameLst>
                                          <p:attrName>style.visibility</p:attrName>
                                        </p:attrNameLst>
                                      </p:cBhvr>
                                      <p:to>
                                        <p:strVal val="visible"/>
                                      </p:to>
                                    </p:set>
                                    <p:animEffect transition="in" filter="fade">
                                      <p:cBhvr>
                                        <p:cTn id="17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E9890-84E0-0F0C-4AF2-B42CFB6AA254}"/>
              </a:ext>
            </a:extLst>
          </p:cNvPr>
          <p:cNvSpPr>
            <a:spLocks noGrp="1"/>
          </p:cNvSpPr>
          <p:nvPr>
            <p:ph type="title"/>
          </p:nvPr>
        </p:nvSpPr>
        <p:spPr>
          <a:xfrm>
            <a:off x="685800" y="786384"/>
            <a:ext cx="7290054" cy="1499616"/>
          </a:xfrm>
        </p:spPr>
        <p:txBody>
          <a:bodyPr>
            <a:normAutofit fontScale="90000"/>
          </a:bodyPr>
          <a:lstStyle/>
          <a:p>
            <a:r>
              <a:rPr lang="en-US" b="0" i="0" dirty="0">
                <a:solidFill>
                  <a:srgbClr val="3333CC"/>
                </a:solidFill>
                <a:effectLst/>
              </a:rPr>
              <a:t>Conversion of Infix to Prefix</a:t>
            </a:r>
            <a:br>
              <a:rPr lang="en-US" b="0" i="0" dirty="0">
                <a:solidFill>
                  <a:srgbClr val="3333CC"/>
                </a:solidFill>
                <a:effectLst/>
              </a:rPr>
            </a:br>
            <a:endParaRPr lang="en-US" dirty="0"/>
          </a:p>
        </p:txBody>
      </p:sp>
      <p:sp>
        <p:nvSpPr>
          <p:cNvPr id="3" name="Content Placeholder 2">
            <a:extLst>
              <a:ext uri="{FF2B5EF4-FFF2-40B4-BE49-F238E27FC236}">
                <a16:creationId xmlns:a16="http://schemas.microsoft.com/office/drawing/2014/main" id="{1EECFFB3-9FA7-1BFC-4B79-0491AEC3B730}"/>
              </a:ext>
            </a:extLst>
          </p:cNvPr>
          <p:cNvSpPr>
            <a:spLocks noGrp="1"/>
          </p:cNvSpPr>
          <p:nvPr>
            <p:ph idx="1"/>
          </p:nvPr>
        </p:nvSpPr>
        <p:spPr/>
        <p:txBody>
          <a:bodyPr>
            <a:normAutofit fontScale="92500" lnSpcReduction="20000"/>
          </a:bodyPr>
          <a:lstStyle/>
          <a:p>
            <a:pPr algn="just"/>
            <a:r>
              <a:rPr lang="en-US" sz="2400" b="0" i="0" dirty="0">
                <a:solidFill>
                  <a:srgbClr val="333333"/>
                </a:solidFill>
                <a:effectLst/>
              </a:rPr>
              <a:t>The above expression, i.e., </a:t>
            </a:r>
          </a:p>
          <a:p>
            <a:pPr algn="just"/>
            <a:endParaRPr lang="en-US" sz="2400" b="0" i="0" dirty="0">
              <a:solidFill>
                <a:srgbClr val="333333"/>
              </a:solidFill>
              <a:effectLst/>
            </a:endParaRPr>
          </a:p>
          <a:p>
            <a:pPr marL="0" indent="0" algn="ctr">
              <a:buNone/>
            </a:pPr>
            <a:r>
              <a:rPr lang="en-US" sz="2400" b="1" i="0" dirty="0">
                <a:solidFill>
                  <a:srgbClr val="FF3300"/>
                </a:solidFill>
                <a:effectLst/>
              </a:rPr>
              <a:t>Q T V U W P O ^ * / / * N M * L K + - + +</a:t>
            </a:r>
            <a:r>
              <a:rPr lang="en-US" sz="2400" b="0" i="0" dirty="0">
                <a:solidFill>
                  <a:srgbClr val="333333"/>
                </a:solidFill>
                <a:effectLst/>
              </a:rPr>
              <a:t>, </a:t>
            </a:r>
          </a:p>
          <a:p>
            <a:pPr marL="0" indent="0" algn="just">
              <a:buNone/>
            </a:pPr>
            <a:endParaRPr lang="en-US" sz="2400" b="0" i="0" dirty="0">
              <a:solidFill>
                <a:srgbClr val="333333"/>
              </a:solidFill>
              <a:effectLst/>
            </a:endParaRPr>
          </a:p>
          <a:p>
            <a:pPr marL="0" indent="0" algn="just">
              <a:buNone/>
            </a:pPr>
            <a:r>
              <a:rPr lang="en-US" sz="2400" b="0" i="0" dirty="0">
                <a:solidFill>
                  <a:srgbClr val="333333"/>
                </a:solidFill>
                <a:effectLst/>
              </a:rPr>
              <a:t>is not a final expression. We need to reverse this expression to obtain the prefix expression.</a:t>
            </a:r>
          </a:p>
          <a:p>
            <a:pPr marL="0" indent="0" algn="just">
              <a:buNone/>
            </a:pPr>
            <a:endParaRPr lang="en-US" sz="2400" dirty="0">
              <a:solidFill>
                <a:srgbClr val="333333"/>
              </a:solidFill>
            </a:endParaRPr>
          </a:p>
          <a:p>
            <a:pPr algn="just"/>
            <a:r>
              <a:rPr lang="en-US" sz="2400" dirty="0">
                <a:solidFill>
                  <a:srgbClr val="333333"/>
                </a:solidFill>
              </a:rPr>
              <a:t>Hence, the final expression will be </a:t>
            </a:r>
          </a:p>
          <a:p>
            <a:pPr algn="just"/>
            <a:endParaRPr lang="en-US" sz="2400" dirty="0">
              <a:solidFill>
                <a:srgbClr val="333333"/>
              </a:solidFill>
            </a:endParaRPr>
          </a:p>
          <a:p>
            <a:pPr marL="0" indent="0" algn="ctr">
              <a:buNone/>
            </a:pPr>
            <a:r>
              <a:rPr lang="en-US" sz="2400" b="1" dirty="0">
                <a:solidFill>
                  <a:srgbClr val="FF3300"/>
                </a:solidFill>
              </a:rPr>
              <a:t>+ + - + K L * M N * / / * ^ O P W U V T Q</a:t>
            </a:r>
          </a:p>
        </p:txBody>
      </p:sp>
    </p:spTree>
    <p:extLst>
      <p:ext uri="{BB962C8B-B14F-4D97-AF65-F5344CB8AC3E}">
        <p14:creationId xmlns:p14="http://schemas.microsoft.com/office/powerpoint/2010/main" val="237953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ED63745C-1033-958F-9F17-AB93DBB51A3B}"/>
              </a:ext>
            </a:extLst>
          </p:cNvPr>
          <p:cNvSpPr>
            <a:spLocks noChangeArrowheads="1"/>
          </p:cNvSpPr>
          <p:nvPr/>
        </p:nvSpPr>
        <p:spPr bwMode="auto">
          <a:xfrm>
            <a:off x="669636" y="990600"/>
            <a:ext cx="82296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800" b="1" dirty="0">
                <a:solidFill>
                  <a:srgbClr val="CC0000"/>
                </a:solidFill>
              </a:rPr>
              <a:t>What is Prefix expression for the following infix expression?</a:t>
            </a:r>
          </a:p>
          <a:p>
            <a:pPr>
              <a:spcBef>
                <a:spcPct val="0"/>
              </a:spcBef>
              <a:buFontTx/>
              <a:buNone/>
            </a:pPr>
            <a:endParaRPr lang="en-US" altLang="en-US" sz="2800" b="1" dirty="0">
              <a:solidFill>
                <a:srgbClr val="CC0000"/>
              </a:solidFill>
            </a:endParaRPr>
          </a:p>
          <a:p>
            <a:pPr>
              <a:spcBef>
                <a:spcPct val="0"/>
              </a:spcBef>
              <a:buFontTx/>
              <a:buNone/>
            </a:pPr>
            <a:r>
              <a:rPr lang="pt-BR" b="1" dirty="0"/>
              <a:t>A^B*C/(D*E-F)</a:t>
            </a:r>
            <a:endParaRPr lang="en-US" altLang="en-US" sz="2800" b="1" dirty="0"/>
          </a:p>
          <a:p>
            <a:pPr>
              <a:spcBef>
                <a:spcPct val="0"/>
              </a:spcBef>
              <a:buFontTx/>
              <a:buNone/>
            </a:pPr>
            <a:endParaRPr lang="en-US" altLang="en-US" sz="2800" b="1" dirty="0">
              <a:solidFill>
                <a:srgbClr val="CC0000"/>
              </a:solidFill>
            </a:endParaRPr>
          </a:p>
          <a:p>
            <a:pPr>
              <a:spcBef>
                <a:spcPct val="0"/>
              </a:spcBef>
              <a:buFontTx/>
              <a:buNone/>
            </a:pPr>
            <a:r>
              <a:rPr lang="en-US" altLang="en-US" sz="2800" b="1" dirty="0">
                <a:solidFill>
                  <a:srgbClr val="CC0000"/>
                </a:solidFill>
              </a:rPr>
              <a:t>Solution: </a:t>
            </a:r>
          </a:p>
          <a:p>
            <a:pPr>
              <a:spcBef>
                <a:spcPct val="0"/>
              </a:spcBef>
              <a:buFontTx/>
              <a:buNone/>
            </a:pPr>
            <a:endParaRPr lang="en-US" altLang="en-US" sz="2800" b="1" dirty="0"/>
          </a:p>
          <a:p>
            <a:pPr algn="just">
              <a:buNone/>
            </a:pPr>
            <a:r>
              <a:rPr lang="en-US" sz="2400" dirty="0"/>
              <a:t>Now we get the </a:t>
            </a:r>
          </a:p>
          <a:p>
            <a:pPr algn="just">
              <a:buNone/>
            </a:pPr>
            <a:r>
              <a:rPr lang="en-US" sz="2400" b="1" dirty="0">
                <a:solidFill>
                  <a:srgbClr val="3333CC"/>
                </a:solidFill>
              </a:rPr>
              <a:t>FED*-CBA^*/ </a:t>
            </a:r>
            <a:r>
              <a:rPr lang="en-US" sz="2400" dirty="0"/>
              <a:t>as a </a:t>
            </a:r>
          </a:p>
          <a:p>
            <a:pPr algn="just">
              <a:buNone/>
            </a:pPr>
            <a:r>
              <a:rPr lang="en-US" sz="2400" dirty="0"/>
              <a:t>Postfix expression.</a:t>
            </a:r>
          </a:p>
          <a:p>
            <a:pPr algn="just">
              <a:buNone/>
            </a:pPr>
            <a:r>
              <a:rPr lang="en-US" sz="2400" dirty="0"/>
              <a:t>Again, we will reverse </a:t>
            </a:r>
          </a:p>
          <a:p>
            <a:pPr algn="just">
              <a:buNone/>
            </a:pPr>
            <a:r>
              <a:rPr lang="en-US" sz="2400" dirty="0"/>
              <a:t>the Postfix expression </a:t>
            </a:r>
          </a:p>
          <a:p>
            <a:pPr algn="just">
              <a:buNone/>
            </a:pPr>
            <a:r>
              <a:rPr lang="en-US" sz="2400" dirty="0"/>
              <a:t>to get the prefix expression: </a:t>
            </a:r>
            <a:r>
              <a:rPr lang="en-US" sz="2400" b="1" dirty="0">
                <a:solidFill>
                  <a:srgbClr val="3333CC"/>
                </a:solidFill>
              </a:rPr>
              <a:t>/*^ABC-*DEF</a:t>
            </a:r>
          </a:p>
          <a:p>
            <a:pPr>
              <a:spcBef>
                <a:spcPct val="0"/>
              </a:spcBef>
              <a:buFontTx/>
              <a:buNone/>
            </a:pPr>
            <a:endParaRPr lang="en-US" altLang="en-US" sz="2800" b="1" dirty="0"/>
          </a:p>
        </p:txBody>
      </p:sp>
      <p:sp>
        <p:nvSpPr>
          <p:cNvPr id="37891" name="Rectangle 3">
            <a:extLst>
              <a:ext uri="{FF2B5EF4-FFF2-40B4-BE49-F238E27FC236}">
                <a16:creationId xmlns:a16="http://schemas.microsoft.com/office/drawing/2014/main" id="{409C7325-CE97-5DC7-B276-FFDE58EC4BD7}"/>
              </a:ext>
            </a:extLst>
          </p:cNvPr>
          <p:cNvSpPr>
            <a:spLocks noChangeArrowheads="1"/>
          </p:cNvSpPr>
          <p:nvPr/>
        </p:nvSpPr>
        <p:spPr bwMode="auto">
          <a:xfrm>
            <a:off x="690418" y="304800"/>
            <a:ext cx="800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3600" dirty="0">
                <a:solidFill>
                  <a:srgbClr val="3333CC"/>
                </a:solidFill>
              </a:rPr>
              <a:t>Self Test-3</a:t>
            </a:r>
            <a:endParaRPr lang="en-US" altLang="en-US" b="1" dirty="0">
              <a:solidFill>
                <a:srgbClr val="3333CC"/>
              </a:solidFill>
            </a:endParaRPr>
          </a:p>
        </p:txBody>
      </p:sp>
      <p:pic>
        <p:nvPicPr>
          <p:cNvPr id="66562" name="Picture 2">
            <a:extLst>
              <a:ext uri="{FF2B5EF4-FFF2-40B4-BE49-F238E27FC236}">
                <a16:creationId xmlns:a16="http://schemas.microsoft.com/office/drawing/2014/main" id="{11A669D9-D01B-E473-9C40-F1A12E8FC6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47" r="8442"/>
          <a:stretch/>
        </p:blipFill>
        <p:spPr bwMode="auto">
          <a:xfrm>
            <a:off x="3886200" y="1676400"/>
            <a:ext cx="5181600" cy="451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07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fade">
                                      <p:cBhvr>
                                        <p:cTn id="7" dur="500"/>
                                        <p:tgtEl>
                                          <p:spTgt spid="665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890">
                                            <p:txEl>
                                              <p:pRg st="4" end="4"/>
                                            </p:txEl>
                                          </p:spTgt>
                                        </p:tgtEl>
                                        <p:attrNameLst>
                                          <p:attrName>style.visibility</p:attrName>
                                        </p:attrNameLst>
                                      </p:cBhvr>
                                      <p:to>
                                        <p:strVal val="visible"/>
                                      </p:to>
                                    </p:set>
                                    <p:animEffect transition="in" filter="fade">
                                      <p:cBhvr>
                                        <p:cTn id="12" dur="500"/>
                                        <p:tgtEl>
                                          <p:spTgt spid="37890">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890">
                                            <p:txEl>
                                              <p:pRg st="6" end="6"/>
                                            </p:txEl>
                                          </p:spTgt>
                                        </p:tgtEl>
                                        <p:attrNameLst>
                                          <p:attrName>style.visibility</p:attrName>
                                        </p:attrNameLst>
                                      </p:cBhvr>
                                      <p:to>
                                        <p:strVal val="visible"/>
                                      </p:to>
                                    </p:set>
                                    <p:animEffect transition="in" filter="fade">
                                      <p:cBhvr>
                                        <p:cTn id="17" dur="500"/>
                                        <p:tgtEl>
                                          <p:spTgt spid="37890">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890">
                                            <p:txEl>
                                              <p:pRg st="7" end="7"/>
                                            </p:txEl>
                                          </p:spTgt>
                                        </p:tgtEl>
                                        <p:attrNameLst>
                                          <p:attrName>style.visibility</p:attrName>
                                        </p:attrNameLst>
                                      </p:cBhvr>
                                      <p:to>
                                        <p:strVal val="visible"/>
                                      </p:to>
                                    </p:set>
                                    <p:animEffect transition="in" filter="fade">
                                      <p:cBhvr>
                                        <p:cTn id="22" dur="500"/>
                                        <p:tgtEl>
                                          <p:spTgt spid="37890">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890">
                                            <p:txEl>
                                              <p:pRg st="8" end="8"/>
                                            </p:txEl>
                                          </p:spTgt>
                                        </p:tgtEl>
                                        <p:attrNameLst>
                                          <p:attrName>style.visibility</p:attrName>
                                        </p:attrNameLst>
                                      </p:cBhvr>
                                      <p:to>
                                        <p:strVal val="visible"/>
                                      </p:to>
                                    </p:set>
                                    <p:animEffect transition="in" filter="fade">
                                      <p:cBhvr>
                                        <p:cTn id="27" dur="500"/>
                                        <p:tgtEl>
                                          <p:spTgt spid="37890">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890">
                                            <p:txEl>
                                              <p:pRg st="9" end="9"/>
                                            </p:txEl>
                                          </p:spTgt>
                                        </p:tgtEl>
                                        <p:attrNameLst>
                                          <p:attrName>style.visibility</p:attrName>
                                        </p:attrNameLst>
                                      </p:cBhvr>
                                      <p:to>
                                        <p:strVal val="visible"/>
                                      </p:to>
                                    </p:set>
                                    <p:animEffect transition="in" filter="fade">
                                      <p:cBhvr>
                                        <p:cTn id="32" dur="500"/>
                                        <p:tgtEl>
                                          <p:spTgt spid="37890">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890">
                                            <p:txEl>
                                              <p:pRg st="10" end="10"/>
                                            </p:txEl>
                                          </p:spTgt>
                                        </p:tgtEl>
                                        <p:attrNameLst>
                                          <p:attrName>style.visibility</p:attrName>
                                        </p:attrNameLst>
                                      </p:cBhvr>
                                      <p:to>
                                        <p:strVal val="visible"/>
                                      </p:to>
                                    </p:set>
                                    <p:animEffect transition="in" filter="fade">
                                      <p:cBhvr>
                                        <p:cTn id="37" dur="500"/>
                                        <p:tgtEl>
                                          <p:spTgt spid="37890">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890">
                                            <p:txEl>
                                              <p:pRg st="11" end="11"/>
                                            </p:txEl>
                                          </p:spTgt>
                                        </p:tgtEl>
                                        <p:attrNameLst>
                                          <p:attrName>style.visibility</p:attrName>
                                        </p:attrNameLst>
                                      </p:cBhvr>
                                      <p:to>
                                        <p:strVal val="visible"/>
                                      </p:to>
                                    </p:set>
                                    <p:animEffect transition="in" filter="fade">
                                      <p:cBhvr>
                                        <p:cTn id="42" dur="500"/>
                                        <p:tgtEl>
                                          <p:spTgt spid="3789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eo">
            <a:hlinkClick r:id="" action="ppaction://media"/>
            <a:extLst>
              <a:ext uri="{FF2B5EF4-FFF2-40B4-BE49-F238E27FC236}">
                <a16:creationId xmlns:a16="http://schemas.microsoft.com/office/drawing/2014/main" id="{6B88D7AB-E291-7D29-4E79-ABA2F2D3D5B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p:spPr>
      </p:pic>
      <p:sp>
        <p:nvSpPr>
          <p:cNvPr id="5" name="Title 4">
            <a:extLst>
              <a:ext uri="{FF2B5EF4-FFF2-40B4-BE49-F238E27FC236}">
                <a16:creationId xmlns:a16="http://schemas.microsoft.com/office/drawing/2014/main" id="{6E9B60CC-139B-B209-B724-A6E5D39AD592}"/>
              </a:ext>
            </a:extLst>
          </p:cNvPr>
          <p:cNvSpPr>
            <a:spLocks noGrp="1"/>
          </p:cNvSpPr>
          <p:nvPr>
            <p:ph type="title"/>
          </p:nvPr>
        </p:nvSpPr>
        <p:spPr>
          <a:xfrm>
            <a:off x="685800" y="2819400"/>
            <a:ext cx="8001000" cy="1447800"/>
          </a:xfrm>
          <a:solidFill>
            <a:srgbClr val="72E2DF"/>
          </a:solidFill>
        </p:spPr>
        <p:txBody>
          <a:bodyPr>
            <a:normAutofit fontScale="90000"/>
          </a:bodyPr>
          <a:lstStyle/>
          <a:p>
            <a:pPr algn="ctr"/>
            <a:r>
              <a:rPr lang="en-US" sz="4400" b="1" i="0" dirty="0">
                <a:solidFill>
                  <a:srgbClr val="FFFFFF"/>
                </a:solidFill>
                <a:effectLst/>
              </a:rPr>
              <a:t/>
            </a:r>
            <a:br>
              <a:rPr lang="en-US" sz="4400" b="1" i="0" dirty="0">
                <a:solidFill>
                  <a:srgbClr val="FFFFFF"/>
                </a:solidFill>
                <a:effectLst/>
              </a:rPr>
            </a:br>
            <a:r>
              <a:rPr lang="en-US" sz="4400" b="1" i="0" dirty="0">
                <a:solidFill>
                  <a:srgbClr val="FFFFFF"/>
                </a:solidFill>
                <a:effectLst/>
              </a:rPr>
              <a:t/>
            </a:r>
            <a:br>
              <a:rPr lang="en-US" sz="4400" b="1" i="0" dirty="0">
                <a:solidFill>
                  <a:srgbClr val="FFFFFF"/>
                </a:solidFill>
                <a:effectLst/>
              </a:rPr>
            </a:br>
            <a:r>
              <a:rPr lang="en-US" sz="4400" b="1" i="0" dirty="0">
                <a:solidFill>
                  <a:schemeClr val="tx1"/>
                </a:solidFill>
                <a:effectLst/>
              </a:rPr>
              <a:t>Evaluation of PREFIX Expression</a:t>
            </a:r>
            <a:r>
              <a:rPr lang="en-US" sz="4400" b="1" i="0" dirty="0">
                <a:solidFill>
                  <a:srgbClr val="FFFFFF"/>
                </a:solidFill>
                <a:effectLst/>
              </a:rPr>
              <a:t/>
            </a:r>
            <a:br>
              <a:rPr lang="en-US" sz="4400" b="1" i="0" dirty="0">
                <a:solidFill>
                  <a:srgbClr val="FFFFFF"/>
                </a:solidFill>
                <a:effectLst/>
              </a:rPr>
            </a:br>
            <a:r>
              <a:rPr lang="en-US" sz="4400" b="1" dirty="0">
                <a:solidFill>
                  <a:srgbClr val="FFFFFF"/>
                </a:solidFill>
              </a:rPr>
              <a:t/>
            </a:r>
            <a:br>
              <a:rPr lang="en-US" sz="4400" b="1" dirty="0">
                <a:solidFill>
                  <a:srgbClr val="FFFFFF"/>
                </a:solidFill>
              </a:rPr>
            </a:br>
            <a:endParaRPr lang="en-US" dirty="0">
              <a:solidFill>
                <a:srgbClr val="FFFFFF"/>
              </a:solidFill>
            </a:endParaRPr>
          </a:p>
        </p:txBody>
      </p:sp>
    </p:spTree>
    <p:extLst>
      <p:ext uri="{BB962C8B-B14F-4D97-AF65-F5344CB8AC3E}">
        <p14:creationId xmlns:p14="http://schemas.microsoft.com/office/powerpoint/2010/main" val="85009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34436-6A7C-AF53-B797-1A34520AEC7F}"/>
              </a:ext>
            </a:extLst>
          </p:cNvPr>
          <p:cNvSpPr>
            <a:spLocks noGrp="1"/>
          </p:cNvSpPr>
          <p:nvPr>
            <p:ph type="title"/>
          </p:nvPr>
        </p:nvSpPr>
        <p:spPr>
          <a:xfrm>
            <a:off x="685800" y="990600"/>
            <a:ext cx="7772400" cy="1143000"/>
          </a:xfrm>
        </p:spPr>
        <p:txBody>
          <a:bodyPr>
            <a:normAutofit fontScale="90000"/>
          </a:bodyPr>
          <a:lstStyle/>
          <a:p>
            <a:r>
              <a:rPr lang="en-US" dirty="0">
                <a:solidFill>
                  <a:srgbClr val="3333CC"/>
                </a:solidFill>
              </a:rPr>
              <a:t>What is Infix notation?</a:t>
            </a:r>
            <a:br>
              <a:rPr lang="en-US" dirty="0">
                <a:solidFill>
                  <a:srgbClr val="3333CC"/>
                </a:solidFill>
              </a:rPr>
            </a:br>
            <a:endParaRPr lang="en-US" dirty="0">
              <a:solidFill>
                <a:srgbClr val="3333CC"/>
              </a:solidFill>
            </a:endParaRPr>
          </a:p>
        </p:txBody>
      </p:sp>
      <p:sp>
        <p:nvSpPr>
          <p:cNvPr id="3" name="Content Placeholder 2">
            <a:extLst>
              <a:ext uri="{FF2B5EF4-FFF2-40B4-BE49-F238E27FC236}">
                <a16:creationId xmlns:a16="http://schemas.microsoft.com/office/drawing/2014/main" id="{C285B5DC-38C3-CE77-715D-DC4CDD71B7DE}"/>
              </a:ext>
            </a:extLst>
          </p:cNvPr>
          <p:cNvSpPr>
            <a:spLocks noGrp="1"/>
          </p:cNvSpPr>
          <p:nvPr>
            <p:ph idx="1"/>
          </p:nvPr>
        </p:nvSpPr>
        <p:spPr>
          <a:xfrm>
            <a:off x="762000" y="1981200"/>
            <a:ext cx="8077200" cy="4114800"/>
          </a:xfrm>
        </p:spPr>
        <p:txBody>
          <a:bodyPr>
            <a:normAutofit lnSpcReduction="10000"/>
          </a:bodyPr>
          <a:lstStyle/>
          <a:p>
            <a:pPr marL="0" indent="0" algn="just">
              <a:buNone/>
            </a:pPr>
            <a:r>
              <a:rPr lang="en-US" sz="2400" b="0" i="0" dirty="0">
                <a:solidFill>
                  <a:srgbClr val="333333"/>
                </a:solidFill>
                <a:effectLst/>
              </a:rPr>
              <a:t>When the operator is written in between the operands, then it is known as </a:t>
            </a:r>
            <a:r>
              <a:rPr lang="en-US" sz="2400" b="1" i="0" dirty="0">
                <a:solidFill>
                  <a:srgbClr val="3333CC"/>
                </a:solidFill>
                <a:effectLst/>
              </a:rPr>
              <a:t>infix notation</a:t>
            </a:r>
            <a:r>
              <a:rPr lang="en-US" sz="2400" b="0" i="0" dirty="0">
                <a:solidFill>
                  <a:srgbClr val="333333"/>
                </a:solidFill>
                <a:effectLst/>
              </a:rPr>
              <a:t>. Operand does not have to be always a constant or a variable; it can also be an expression itself.</a:t>
            </a:r>
          </a:p>
          <a:p>
            <a:pPr marL="0" indent="0" algn="just">
              <a:buNone/>
            </a:pPr>
            <a:r>
              <a:rPr lang="en-US" sz="2400" b="1" dirty="0">
                <a:solidFill>
                  <a:srgbClr val="3333CC"/>
                </a:solidFill>
              </a:rPr>
              <a:t>For example,</a:t>
            </a:r>
            <a:endParaRPr lang="en-US" sz="2400" b="1" dirty="0">
              <a:solidFill>
                <a:srgbClr val="333333"/>
              </a:solidFill>
            </a:endParaRPr>
          </a:p>
          <a:p>
            <a:pPr marL="0" indent="0" algn="ctr">
              <a:buNone/>
            </a:pPr>
            <a:r>
              <a:rPr lang="en-US" sz="3000" b="1" i="0" dirty="0">
                <a:solidFill>
                  <a:srgbClr val="FF3300"/>
                </a:solidFill>
                <a:effectLst/>
              </a:rPr>
              <a:t>(p + q) * (r + s)</a:t>
            </a:r>
          </a:p>
          <a:p>
            <a:pPr marL="0" indent="0" algn="ctr">
              <a:buNone/>
            </a:pPr>
            <a:endParaRPr lang="en-US" sz="2000" b="1" i="0" dirty="0">
              <a:solidFill>
                <a:srgbClr val="333333"/>
              </a:solidFill>
              <a:effectLst/>
            </a:endParaRPr>
          </a:p>
          <a:p>
            <a:pPr marL="0" indent="0" algn="just">
              <a:buNone/>
            </a:pPr>
            <a:r>
              <a:rPr lang="en-US" sz="2400" dirty="0">
                <a:solidFill>
                  <a:srgbClr val="333333"/>
                </a:solidFill>
              </a:rPr>
              <a:t>In the above expression, both the expressions of the multiplication operator are the operands, i.e., </a:t>
            </a:r>
            <a:r>
              <a:rPr lang="en-US" sz="2400" b="1" dirty="0">
                <a:solidFill>
                  <a:srgbClr val="333333"/>
                </a:solidFill>
              </a:rPr>
              <a:t>(p + q)</a:t>
            </a:r>
            <a:r>
              <a:rPr lang="en-US" sz="2400" dirty="0">
                <a:solidFill>
                  <a:srgbClr val="333333"/>
                </a:solidFill>
              </a:rPr>
              <a:t>, and </a:t>
            </a:r>
            <a:r>
              <a:rPr lang="en-US" sz="2400" b="1" dirty="0">
                <a:solidFill>
                  <a:srgbClr val="333333"/>
                </a:solidFill>
              </a:rPr>
              <a:t>(r + s)</a:t>
            </a:r>
            <a:r>
              <a:rPr lang="en-US" sz="2400" dirty="0">
                <a:solidFill>
                  <a:srgbClr val="333333"/>
                </a:solidFill>
              </a:rPr>
              <a:t> are the operands.</a:t>
            </a:r>
          </a:p>
          <a:p>
            <a:pPr marL="0" indent="0" algn="just">
              <a:buNone/>
            </a:pPr>
            <a:endParaRPr lang="en-US" sz="2400" dirty="0">
              <a:solidFill>
                <a:srgbClr val="333333"/>
              </a:solidFill>
            </a:endParaRPr>
          </a:p>
        </p:txBody>
      </p:sp>
    </p:spTree>
    <p:extLst>
      <p:ext uri="{BB962C8B-B14F-4D97-AF65-F5344CB8AC3E}">
        <p14:creationId xmlns:p14="http://schemas.microsoft.com/office/powerpoint/2010/main" val="13472962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180A-4A91-5CCF-AE39-DFC973D5A8C7}"/>
              </a:ext>
            </a:extLst>
          </p:cNvPr>
          <p:cNvSpPr>
            <a:spLocks noGrp="1"/>
          </p:cNvSpPr>
          <p:nvPr>
            <p:ph type="title"/>
          </p:nvPr>
        </p:nvSpPr>
        <p:spPr>
          <a:xfrm>
            <a:off x="683046" y="914400"/>
            <a:ext cx="7290054" cy="1499616"/>
          </a:xfrm>
        </p:spPr>
        <p:txBody>
          <a:bodyPr>
            <a:normAutofit fontScale="90000"/>
          </a:bodyPr>
          <a:lstStyle/>
          <a:p>
            <a:r>
              <a:rPr lang="en-US" b="0" i="0" dirty="0">
                <a:solidFill>
                  <a:srgbClr val="3333CC"/>
                </a:solidFill>
                <a:effectLst/>
              </a:rPr>
              <a:t>Evaluating Prefix Expression</a:t>
            </a:r>
            <a:br>
              <a:rPr lang="en-US" b="0" i="0" dirty="0">
                <a:solidFill>
                  <a:srgbClr val="3333CC"/>
                </a:solidFill>
                <a:effectLst/>
              </a:rPr>
            </a:br>
            <a:endParaRPr lang="en-US" dirty="0">
              <a:solidFill>
                <a:srgbClr val="3333CC"/>
              </a:solidFill>
            </a:endParaRPr>
          </a:p>
        </p:txBody>
      </p:sp>
      <p:sp>
        <p:nvSpPr>
          <p:cNvPr id="3" name="Content Placeholder 2">
            <a:extLst>
              <a:ext uri="{FF2B5EF4-FFF2-40B4-BE49-F238E27FC236}">
                <a16:creationId xmlns:a16="http://schemas.microsoft.com/office/drawing/2014/main" id="{4AF671BA-C989-38B3-F07B-26DE5FC022D5}"/>
              </a:ext>
            </a:extLst>
          </p:cNvPr>
          <p:cNvSpPr>
            <a:spLocks noGrp="1"/>
          </p:cNvSpPr>
          <p:nvPr>
            <p:ph idx="1"/>
          </p:nvPr>
        </p:nvSpPr>
        <p:spPr>
          <a:xfrm>
            <a:off x="685800" y="2084832"/>
            <a:ext cx="8001000" cy="4468368"/>
          </a:xfrm>
        </p:spPr>
        <p:txBody>
          <a:bodyPr>
            <a:normAutofit lnSpcReduction="10000"/>
          </a:bodyPr>
          <a:lstStyle/>
          <a:p>
            <a:pPr marL="0" indent="0" algn="just">
              <a:buNone/>
            </a:pPr>
            <a:r>
              <a:rPr lang="en-US" sz="2400" b="1" i="0" dirty="0">
                <a:solidFill>
                  <a:srgbClr val="FF3300"/>
                </a:solidFill>
                <a:effectLst/>
              </a:rPr>
              <a:t>Algorithm to evaluate the prefix expression</a:t>
            </a:r>
          </a:p>
          <a:p>
            <a:pPr algn="just"/>
            <a:endParaRPr lang="en-US" sz="2400" b="0" i="0" dirty="0">
              <a:solidFill>
                <a:srgbClr val="333333"/>
              </a:solidFill>
              <a:effectLst/>
            </a:endParaRPr>
          </a:p>
          <a:p>
            <a:pPr marL="457200" indent="-457200" algn="just">
              <a:buFont typeface="+mj-lt"/>
              <a:buAutoNum type="arabicPeriod"/>
            </a:pPr>
            <a:r>
              <a:rPr lang="en-US" sz="2400" b="0" i="0" dirty="0">
                <a:solidFill>
                  <a:srgbClr val="000000"/>
                </a:solidFill>
                <a:effectLst/>
              </a:rPr>
              <a:t>Start from the last element of the expression.</a:t>
            </a:r>
          </a:p>
          <a:p>
            <a:pPr marL="457200" indent="-457200" algn="just">
              <a:buFont typeface="+mj-lt"/>
              <a:buAutoNum type="arabicPeriod"/>
            </a:pPr>
            <a:r>
              <a:rPr lang="en-US" sz="2400" b="0" i="0" dirty="0">
                <a:solidFill>
                  <a:srgbClr val="000000"/>
                </a:solidFill>
                <a:effectLst/>
              </a:rPr>
              <a:t>check the current element.</a:t>
            </a:r>
          </a:p>
          <a:p>
            <a:pPr marL="457200" indent="-457200" algn="just">
              <a:buFont typeface="+mj-lt"/>
              <a:buAutoNum type="arabicPeriod"/>
            </a:pPr>
            <a:r>
              <a:rPr lang="en-US" sz="2400" b="0" i="0" dirty="0">
                <a:solidFill>
                  <a:srgbClr val="000000"/>
                </a:solidFill>
                <a:effectLst/>
              </a:rPr>
              <a:t>If it is an operand, push it to the stack</a:t>
            </a:r>
          </a:p>
          <a:p>
            <a:pPr marL="457200" indent="-457200" algn="just">
              <a:buFont typeface="+mj-lt"/>
              <a:buAutoNum type="arabicPeriod"/>
            </a:pPr>
            <a:r>
              <a:rPr lang="en-US" sz="2400" b="0" i="0" dirty="0">
                <a:solidFill>
                  <a:srgbClr val="000000"/>
                </a:solidFill>
                <a:effectLst/>
              </a:rPr>
              <a:t>If it is an operator, pop two operands from the stack. Perform the operation and push the elements back to the stack.</a:t>
            </a:r>
          </a:p>
          <a:p>
            <a:pPr marL="457200" indent="-457200" algn="just">
              <a:buFont typeface="+mj-lt"/>
              <a:buAutoNum type="arabicPeriod"/>
            </a:pPr>
            <a:r>
              <a:rPr lang="en-US" sz="2400" b="0" i="0" dirty="0">
                <a:solidFill>
                  <a:srgbClr val="000000"/>
                </a:solidFill>
                <a:effectLst/>
              </a:rPr>
              <a:t>Do this till all the elements of the expression are traversed and return the top of stack which will be the result of the operation.</a:t>
            </a:r>
          </a:p>
          <a:p>
            <a:pPr marL="0" indent="0" algn="just">
              <a:buNone/>
            </a:pPr>
            <a:endParaRPr lang="en-US" sz="2400" dirty="0"/>
          </a:p>
        </p:txBody>
      </p:sp>
    </p:spTree>
    <p:extLst>
      <p:ext uri="{BB962C8B-B14F-4D97-AF65-F5344CB8AC3E}">
        <p14:creationId xmlns:p14="http://schemas.microsoft.com/office/powerpoint/2010/main" val="1566901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570CCF-CA6E-1268-A55B-FA34A95E128D}"/>
              </a:ext>
            </a:extLst>
          </p:cNvPr>
          <p:cNvSpPr>
            <a:spLocks noGrp="1"/>
          </p:cNvSpPr>
          <p:nvPr>
            <p:ph idx="1"/>
          </p:nvPr>
        </p:nvSpPr>
        <p:spPr>
          <a:xfrm>
            <a:off x="685800" y="152400"/>
            <a:ext cx="7772400" cy="6372340"/>
          </a:xfrm>
        </p:spPr>
        <p:txBody>
          <a:bodyPr/>
          <a:lstStyle/>
          <a:p>
            <a:pPr marL="0" indent="0" algn="just">
              <a:buNone/>
            </a:pPr>
            <a:r>
              <a:rPr lang="en-US" sz="2000" b="1" i="0" dirty="0">
                <a:solidFill>
                  <a:srgbClr val="FF3300"/>
                </a:solidFill>
                <a:effectLst/>
              </a:rPr>
              <a:t>Let's understand the evaluation of prefix expression using stack.</a:t>
            </a:r>
            <a:endParaRPr lang="en-US" sz="2000" b="0" i="0" dirty="0">
              <a:solidFill>
                <a:srgbClr val="FF3300"/>
              </a:solidFill>
              <a:effectLst/>
            </a:endParaRPr>
          </a:p>
          <a:p>
            <a:pPr marL="0" indent="0" algn="just">
              <a:buNone/>
            </a:pPr>
            <a:r>
              <a:rPr lang="en-US" sz="2000" b="1" i="0" dirty="0">
                <a:solidFill>
                  <a:srgbClr val="3333CC"/>
                </a:solidFill>
                <a:effectLst/>
              </a:rPr>
              <a:t>Example: </a:t>
            </a:r>
            <a:r>
              <a:rPr lang="en-US" sz="2000" b="1" i="0" dirty="0">
                <a:solidFill>
                  <a:srgbClr val="333333"/>
                </a:solidFill>
                <a:effectLst/>
              </a:rPr>
              <a:t>Prefix expression: + 5 * 4 6</a:t>
            </a:r>
          </a:p>
          <a:p>
            <a:pPr marL="0" indent="0" algn="just">
              <a:buNone/>
            </a:pPr>
            <a:r>
              <a:rPr lang="en-US" sz="2000" b="1" dirty="0">
                <a:solidFill>
                  <a:srgbClr val="FF0000"/>
                </a:solidFill>
              </a:rPr>
              <a:t>The result of the above expression is </a:t>
            </a:r>
            <a:r>
              <a:rPr lang="en-US" b="1" dirty="0">
                <a:solidFill>
                  <a:srgbClr val="FF0000"/>
                </a:solidFill>
              </a:rPr>
              <a:t>29</a:t>
            </a:r>
            <a:r>
              <a:rPr lang="en-US" sz="2000" b="1" dirty="0">
                <a:solidFill>
                  <a:srgbClr val="FF0000"/>
                </a:solidFill>
              </a:rPr>
              <a:t>.</a:t>
            </a:r>
            <a:endParaRPr lang="en-US" sz="1400" b="1" dirty="0">
              <a:solidFill>
                <a:srgbClr val="FF0000"/>
              </a:solidFill>
            </a:endParaRPr>
          </a:p>
          <a:p>
            <a:pPr marL="0" indent="0" algn="just">
              <a:buNone/>
            </a:pPr>
            <a:endParaRPr lang="en-US" sz="2000" b="0" i="0" dirty="0">
              <a:solidFill>
                <a:srgbClr val="333333"/>
              </a:solidFill>
              <a:effectLst/>
            </a:endParaRPr>
          </a:p>
          <a:p>
            <a:pPr marL="0" indent="0">
              <a:buNone/>
            </a:pPr>
            <a:endParaRPr lang="en-US" sz="2000" dirty="0"/>
          </a:p>
        </p:txBody>
      </p:sp>
      <p:graphicFrame>
        <p:nvGraphicFramePr>
          <p:cNvPr id="4" name="Table 4">
            <a:extLst>
              <a:ext uri="{FF2B5EF4-FFF2-40B4-BE49-F238E27FC236}">
                <a16:creationId xmlns:a16="http://schemas.microsoft.com/office/drawing/2014/main" id="{5A42B404-687A-0BDA-6412-FA1EF563E66C}"/>
              </a:ext>
            </a:extLst>
          </p:cNvPr>
          <p:cNvGraphicFramePr>
            <a:graphicFrameLocks noGrp="1"/>
          </p:cNvGraphicFramePr>
          <p:nvPr>
            <p:extLst>
              <p:ext uri="{D42A27DB-BD31-4B8C-83A1-F6EECF244321}">
                <p14:modId xmlns:p14="http://schemas.microsoft.com/office/powerpoint/2010/main" val="4085552644"/>
              </p:ext>
            </p:extLst>
          </p:nvPr>
        </p:nvGraphicFramePr>
        <p:xfrm>
          <a:off x="884102" y="1524000"/>
          <a:ext cx="7967033" cy="4967028"/>
        </p:xfrm>
        <a:graphic>
          <a:graphicData uri="http://schemas.openxmlformats.org/drawingml/2006/table">
            <a:tbl>
              <a:tblPr firstRow="1" bandRow="1">
                <a:tableStyleId>{21E4AEA4-8DFA-4A89-87EB-49C32662AFE0}</a:tableStyleId>
              </a:tblPr>
              <a:tblGrid>
                <a:gridCol w="2574413">
                  <a:extLst>
                    <a:ext uri="{9D8B030D-6E8A-4147-A177-3AD203B41FA5}">
                      <a16:colId xmlns:a16="http://schemas.microsoft.com/office/drawing/2014/main" val="1518566734"/>
                    </a:ext>
                  </a:extLst>
                </a:gridCol>
                <a:gridCol w="2574413">
                  <a:extLst>
                    <a:ext uri="{9D8B030D-6E8A-4147-A177-3AD203B41FA5}">
                      <a16:colId xmlns:a16="http://schemas.microsoft.com/office/drawing/2014/main" val="2780698002"/>
                    </a:ext>
                  </a:extLst>
                </a:gridCol>
                <a:gridCol w="2818207">
                  <a:extLst>
                    <a:ext uri="{9D8B030D-6E8A-4147-A177-3AD203B41FA5}">
                      <a16:colId xmlns:a16="http://schemas.microsoft.com/office/drawing/2014/main" val="2080556272"/>
                    </a:ext>
                  </a:extLst>
                </a:gridCol>
              </a:tblGrid>
              <a:tr h="484922">
                <a:tc>
                  <a:txBody>
                    <a:bodyPr/>
                    <a:lstStyle/>
                    <a:p>
                      <a:pPr algn="l" fontAlgn="t"/>
                      <a:r>
                        <a:rPr lang="en-US" dirty="0">
                          <a:solidFill>
                            <a:schemeClr val="bg1"/>
                          </a:solidFill>
                          <a:effectLst/>
                        </a:rPr>
                        <a:t>Input</a:t>
                      </a:r>
                      <a:endParaRPr lang="en-US" dirty="0">
                        <a:solidFill>
                          <a:schemeClr val="bg1"/>
                        </a:solidFill>
                        <a:effectLst/>
                        <a:latin typeface="times new roman" panose="02020603050405020304" pitchFamily="18" charset="0"/>
                      </a:endParaRPr>
                    </a:p>
                  </a:txBody>
                  <a:tcPr marL="76200" marR="76200" marT="76200" marB="76200"/>
                </a:tc>
                <a:tc>
                  <a:txBody>
                    <a:bodyPr/>
                    <a:lstStyle/>
                    <a:p>
                      <a:pPr algn="l" fontAlgn="t"/>
                      <a:r>
                        <a:rPr lang="en-US" dirty="0">
                          <a:solidFill>
                            <a:schemeClr val="bg1"/>
                          </a:solidFill>
                          <a:effectLst/>
                        </a:rPr>
                        <a:t>Stack (bottom to top)</a:t>
                      </a:r>
                      <a:endParaRPr lang="en-US" dirty="0">
                        <a:solidFill>
                          <a:schemeClr val="bg1"/>
                        </a:solidFill>
                        <a:effectLst/>
                        <a:latin typeface="times new roman" panose="02020603050405020304" pitchFamily="18" charset="0"/>
                      </a:endParaRPr>
                    </a:p>
                  </a:txBody>
                  <a:tcPr marL="76200" marR="76200" marT="76200" marB="76200"/>
                </a:tc>
                <a:tc>
                  <a:txBody>
                    <a:bodyPr/>
                    <a:lstStyle/>
                    <a:p>
                      <a:pPr algn="l" fontAlgn="t"/>
                      <a:r>
                        <a:rPr lang="en-US" dirty="0">
                          <a:solidFill>
                            <a:schemeClr val="bg1"/>
                          </a:solidFill>
                          <a:effectLst/>
                          <a:latin typeface="times new roman" panose="02020603050405020304" pitchFamily="18" charset="0"/>
                        </a:rPr>
                        <a:t>Action</a:t>
                      </a:r>
                    </a:p>
                  </a:txBody>
                  <a:tcPr marL="76200" marR="76200" marT="76200" marB="76200"/>
                </a:tc>
                <a:extLst>
                  <a:ext uri="{0D108BD9-81ED-4DB2-BD59-A6C34878D82A}">
                    <a16:rowId xmlns:a16="http://schemas.microsoft.com/office/drawing/2014/main" val="6106966"/>
                  </a:ext>
                </a:extLst>
              </a:tr>
              <a:tr h="427193">
                <a:tc>
                  <a:txBody>
                    <a:bodyPr/>
                    <a:lstStyle/>
                    <a:p>
                      <a:pPr algn="just" fontAlgn="t"/>
                      <a:endParaRPr lang="en-US" dirty="0">
                        <a:solidFill>
                          <a:srgbClr val="333333"/>
                        </a:solidFill>
                        <a:effectLst/>
                        <a:latin typeface="inter-regular"/>
                      </a:endParaRPr>
                    </a:p>
                  </a:txBody>
                  <a:tcPr marL="50800" marR="50800" marT="50800" marB="50800"/>
                </a:tc>
                <a:tc>
                  <a:txBody>
                    <a:bodyPr/>
                    <a:lstStyle/>
                    <a:p>
                      <a:pPr algn="just" fontAlgn="t"/>
                      <a:endParaRPr lang="en-US" dirty="0">
                        <a:solidFill>
                          <a:srgbClr val="333333"/>
                        </a:solidFill>
                        <a:effectLst/>
                        <a:latin typeface="inter-regular"/>
                      </a:endParaRPr>
                    </a:p>
                  </a:txBody>
                  <a:tcPr marL="50800" marR="50800" marT="50800" marB="50800"/>
                </a:tc>
                <a:tc>
                  <a:txBody>
                    <a:bodyPr/>
                    <a:lstStyle/>
                    <a:p>
                      <a:pPr algn="just" fontAlgn="t"/>
                      <a:endParaRPr lang="en-US" dirty="0">
                        <a:solidFill>
                          <a:srgbClr val="333333"/>
                        </a:solidFill>
                        <a:effectLst/>
                        <a:latin typeface="inter-regular"/>
                      </a:endParaRPr>
                    </a:p>
                  </a:txBody>
                  <a:tcPr marL="50800" marR="50800" marT="50800" marB="50800"/>
                </a:tc>
                <a:extLst>
                  <a:ext uri="{0D108BD9-81ED-4DB2-BD59-A6C34878D82A}">
                    <a16:rowId xmlns:a16="http://schemas.microsoft.com/office/drawing/2014/main" val="1311562861"/>
                  </a:ext>
                </a:extLst>
              </a:tr>
              <a:tr h="427193">
                <a:tc>
                  <a:txBody>
                    <a:bodyPr/>
                    <a:lstStyle/>
                    <a:p>
                      <a:pPr algn="just" fontAlgn="t"/>
                      <a:endParaRPr lang="en-US" dirty="0">
                        <a:solidFill>
                          <a:srgbClr val="333333"/>
                        </a:solidFill>
                        <a:effectLst/>
                        <a:latin typeface="inter-regular"/>
                      </a:endParaRPr>
                    </a:p>
                  </a:txBody>
                  <a:tcPr marL="50800" marR="50800" marT="50800" marB="50800"/>
                </a:tc>
                <a:tc>
                  <a:txBody>
                    <a:bodyPr/>
                    <a:lstStyle/>
                    <a:p>
                      <a:pPr algn="just" fontAlgn="t"/>
                      <a:endParaRPr lang="en-US" dirty="0">
                        <a:solidFill>
                          <a:srgbClr val="333333"/>
                        </a:solidFill>
                        <a:effectLst/>
                        <a:latin typeface="inter-regular"/>
                      </a:endParaRPr>
                    </a:p>
                  </a:txBody>
                  <a:tcPr marL="50800" marR="50800" marT="50800" marB="50800"/>
                </a:tc>
                <a:tc>
                  <a:txBody>
                    <a:bodyPr/>
                    <a:lstStyle/>
                    <a:p>
                      <a:pPr algn="just" fontAlgn="t"/>
                      <a:endParaRPr lang="en-US" dirty="0">
                        <a:solidFill>
                          <a:srgbClr val="333333"/>
                        </a:solidFill>
                        <a:effectLst/>
                        <a:latin typeface="inter-regular"/>
                      </a:endParaRPr>
                    </a:p>
                  </a:txBody>
                  <a:tcPr marL="50800" marR="50800" marT="50800" marB="50800"/>
                </a:tc>
                <a:extLst>
                  <a:ext uri="{0D108BD9-81ED-4DB2-BD59-A6C34878D82A}">
                    <a16:rowId xmlns:a16="http://schemas.microsoft.com/office/drawing/2014/main" val="590305537"/>
                  </a:ext>
                </a:extLst>
              </a:tr>
              <a:tr h="1099092">
                <a:tc>
                  <a:txBody>
                    <a:bodyPr/>
                    <a:lstStyle/>
                    <a:p>
                      <a:pPr algn="just" fontAlgn="t"/>
                      <a:endParaRPr lang="en-US" dirty="0">
                        <a:solidFill>
                          <a:srgbClr val="333333"/>
                        </a:solidFill>
                        <a:effectLst/>
                        <a:latin typeface="inter-regular"/>
                      </a:endParaRPr>
                    </a:p>
                  </a:txBody>
                  <a:tcPr marL="50800" marR="50800" marT="50800" marB="50800"/>
                </a:tc>
                <a:tc>
                  <a:txBody>
                    <a:bodyPr/>
                    <a:lstStyle/>
                    <a:p>
                      <a:pPr algn="just" fontAlgn="t"/>
                      <a:endParaRPr lang="en-US" dirty="0">
                        <a:solidFill>
                          <a:srgbClr val="333333"/>
                        </a:solidFill>
                        <a:effectLst/>
                        <a:latin typeface="inter-regular"/>
                      </a:endParaRPr>
                    </a:p>
                  </a:txBody>
                  <a:tcPr marL="50800" marR="50800" marT="50800" marB="50800"/>
                </a:tc>
                <a:tc>
                  <a:txBody>
                    <a:bodyPr/>
                    <a:lstStyle/>
                    <a:p>
                      <a:pPr algn="just" fontAlgn="t"/>
                      <a:endParaRPr lang="en-US" dirty="0">
                        <a:solidFill>
                          <a:srgbClr val="333333"/>
                        </a:solidFill>
                        <a:effectLst/>
                        <a:latin typeface="inter-regular"/>
                      </a:endParaRPr>
                    </a:p>
                  </a:txBody>
                  <a:tcPr marL="50800" marR="50800" marT="50800" marB="50800"/>
                </a:tc>
                <a:extLst>
                  <a:ext uri="{0D108BD9-81ED-4DB2-BD59-A6C34878D82A}">
                    <a16:rowId xmlns:a16="http://schemas.microsoft.com/office/drawing/2014/main" val="3896834973"/>
                  </a:ext>
                </a:extLst>
              </a:tr>
              <a:tr h="721749">
                <a:tc>
                  <a:txBody>
                    <a:bodyPr/>
                    <a:lstStyle/>
                    <a:p>
                      <a:pPr algn="just" fontAlgn="t"/>
                      <a:endParaRPr lang="en-US" dirty="0">
                        <a:solidFill>
                          <a:srgbClr val="333333"/>
                        </a:solidFill>
                        <a:effectLst/>
                        <a:latin typeface="inter-regular"/>
                      </a:endParaRPr>
                    </a:p>
                  </a:txBody>
                  <a:tcPr marL="50800" marR="50800" marT="50800" marB="50800"/>
                </a:tc>
                <a:tc>
                  <a:txBody>
                    <a:bodyPr/>
                    <a:lstStyle/>
                    <a:p>
                      <a:pPr algn="just" fontAlgn="t"/>
                      <a:endParaRPr lang="en-US" dirty="0">
                        <a:solidFill>
                          <a:srgbClr val="333333"/>
                        </a:solidFill>
                        <a:effectLst/>
                        <a:latin typeface="inter-regular"/>
                      </a:endParaRPr>
                    </a:p>
                  </a:txBody>
                  <a:tcPr marL="50800" marR="50800" marT="50800" marB="50800"/>
                </a:tc>
                <a:tc>
                  <a:txBody>
                    <a:bodyPr/>
                    <a:lstStyle/>
                    <a:p>
                      <a:pPr algn="just" fontAlgn="t"/>
                      <a:endParaRPr lang="en-US" dirty="0">
                        <a:solidFill>
                          <a:srgbClr val="333333"/>
                        </a:solidFill>
                        <a:effectLst/>
                        <a:latin typeface="inter-regular"/>
                      </a:endParaRPr>
                    </a:p>
                  </a:txBody>
                  <a:tcPr marL="50800" marR="50800" marT="50800" marB="50800"/>
                </a:tc>
                <a:extLst>
                  <a:ext uri="{0D108BD9-81ED-4DB2-BD59-A6C34878D82A}">
                    <a16:rowId xmlns:a16="http://schemas.microsoft.com/office/drawing/2014/main" val="1476463735"/>
                  </a:ext>
                </a:extLst>
              </a:tr>
              <a:tr h="1335651">
                <a:tc>
                  <a:txBody>
                    <a:bodyPr/>
                    <a:lstStyle/>
                    <a:p>
                      <a:pPr algn="just" fontAlgn="t"/>
                      <a:endParaRPr lang="en-US" dirty="0">
                        <a:solidFill>
                          <a:srgbClr val="333333"/>
                        </a:solidFill>
                        <a:effectLst/>
                        <a:latin typeface="inter-regular"/>
                      </a:endParaRPr>
                    </a:p>
                  </a:txBody>
                  <a:tcPr marL="50800" marR="50800" marT="50800" marB="50800"/>
                </a:tc>
                <a:tc>
                  <a:txBody>
                    <a:bodyPr/>
                    <a:lstStyle/>
                    <a:p>
                      <a:pPr algn="just" fontAlgn="t"/>
                      <a:endParaRPr lang="en-US" dirty="0">
                        <a:solidFill>
                          <a:srgbClr val="333333"/>
                        </a:solidFill>
                        <a:effectLst/>
                        <a:latin typeface="inter-regular"/>
                      </a:endParaRPr>
                    </a:p>
                  </a:txBody>
                  <a:tcPr marL="50800" marR="50800" marT="50800" marB="50800"/>
                </a:tc>
                <a:tc>
                  <a:txBody>
                    <a:bodyPr/>
                    <a:lstStyle/>
                    <a:p>
                      <a:pPr algn="just" fontAlgn="t"/>
                      <a:endParaRPr lang="en-US" dirty="0">
                        <a:solidFill>
                          <a:srgbClr val="333333"/>
                        </a:solidFill>
                        <a:effectLst/>
                        <a:latin typeface="inter-regular"/>
                      </a:endParaRPr>
                    </a:p>
                  </a:txBody>
                  <a:tcPr marL="50800" marR="50800" marT="50800" marB="50800"/>
                </a:tc>
                <a:extLst>
                  <a:ext uri="{0D108BD9-81ED-4DB2-BD59-A6C34878D82A}">
                    <a16:rowId xmlns:a16="http://schemas.microsoft.com/office/drawing/2014/main" val="1940079924"/>
                  </a:ext>
                </a:extLst>
              </a:tr>
              <a:tr h="471228">
                <a:tc>
                  <a:txBody>
                    <a:bodyPr/>
                    <a:lstStyle/>
                    <a:p>
                      <a:pPr algn="just" fontAlgn="t"/>
                      <a:endParaRPr lang="en-US" b="1" dirty="0">
                        <a:solidFill>
                          <a:srgbClr val="FF3300"/>
                        </a:solidFill>
                        <a:effectLst/>
                        <a:latin typeface="inter-regular"/>
                      </a:endParaRPr>
                    </a:p>
                  </a:txBody>
                  <a:tcPr marL="50800" marR="50800" marT="50800" marB="50800"/>
                </a:tc>
                <a:tc>
                  <a:txBody>
                    <a:bodyPr/>
                    <a:lstStyle/>
                    <a:p>
                      <a:pPr algn="just" fontAlgn="t"/>
                      <a:endParaRPr lang="en-US" b="1" dirty="0">
                        <a:solidFill>
                          <a:srgbClr val="FF3300"/>
                        </a:solidFill>
                        <a:effectLst/>
                        <a:latin typeface="inter-regular"/>
                      </a:endParaRPr>
                    </a:p>
                  </a:txBody>
                  <a:tcPr marL="50800" marR="50800" marT="50800" marB="50800"/>
                </a:tc>
                <a:tc>
                  <a:txBody>
                    <a:bodyPr/>
                    <a:lstStyle/>
                    <a:p>
                      <a:pPr algn="just" fontAlgn="t"/>
                      <a:endParaRPr lang="en-US" b="1" dirty="0">
                        <a:solidFill>
                          <a:srgbClr val="FF3300"/>
                        </a:solidFill>
                        <a:effectLst/>
                        <a:latin typeface="inter-regular"/>
                      </a:endParaRPr>
                    </a:p>
                  </a:txBody>
                  <a:tcPr marL="50800" marR="50800" marT="50800" marB="50800"/>
                </a:tc>
                <a:extLst>
                  <a:ext uri="{0D108BD9-81ED-4DB2-BD59-A6C34878D82A}">
                    <a16:rowId xmlns:a16="http://schemas.microsoft.com/office/drawing/2014/main" val="1498463520"/>
                  </a:ext>
                </a:extLst>
              </a:tr>
            </a:tbl>
          </a:graphicData>
        </a:graphic>
      </p:graphicFrame>
      <p:sp>
        <p:nvSpPr>
          <p:cNvPr id="5" name="TextBox 4">
            <a:extLst>
              <a:ext uri="{FF2B5EF4-FFF2-40B4-BE49-F238E27FC236}">
                <a16:creationId xmlns:a16="http://schemas.microsoft.com/office/drawing/2014/main" id="{D32706F1-28E8-DC9A-5181-29527C07B892}"/>
              </a:ext>
            </a:extLst>
          </p:cNvPr>
          <p:cNvSpPr txBox="1"/>
          <p:nvPr/>
        </p:nvSpPr>
        <p:spPr>
          <a:xfrm>
            <a:off x="990600" y="2057400"/>
            <a:ext cx="1447800" cy="707886"/>
          </a:xfrm>
          <a:prstGeom prst="rect">
            <a:avLst/>
          </a:prstGeom>
          <a:noFill/>
        </p:spPr>
        <p:txBody>
          <a:bodyPr wrap="square" rtlCol="0">
            <a:spAutoFit/>
          </a:bodyPr>
          <a:lstStyle/>
          <a:p>
            <a:r>
              <a:rPr lang="en-US" sz="2000" dirty="0">
                <a:solidFill>
                  <a:srgbClr val="333333"/>
                </a:solidFill>
              </a:rPr>
              <a:t>+ 5 * 4 6</a:t>
            </a:r>
            <a:endParaRPr lang="en-US" sz="2000" dirty="0">
              <a:solidFill>
                <a:srgbClr val="333333"/>
              </a:solidFill>
              <a:effectLst/>
              <a:latin typeface="+mn-lt"/>
            </a:endParaRPr>
          </a:p>
          <a:p>
            <a:endParaRPr lang="en-US" sz="2000" dirty="0">
              <a:latin typeface="+mn-lt"/>
            </a:endParaRPr>
          </a:p>
        </p:txBody>
      </p:sp>
      <p:sp>
        <p:nvSpPr>
          <p:cNvPr id="6" name="TextBox 5">
            <a:extLst>
              <a:ext uri="{FF2B5EF4-FFF2-40B4-BE49-F238E27FC236}">
                <a16:creationId xmlns:a16="http://schemas.microsoft.com/office/drawing/2014/main" id="{6AAE8A08-232F-98EB-B093-28E8CDBD82CF}"/>
              </a:ext>
            </a:extLst>
          </p:cNvPr>
          <p:cNvSpPr txBox="1"/>
          <p:nvPr/>
        </p:nvSpPr>
        <p:spPr>
          <a:xfrm>
            <a:off x="6019800" y="2057400"/>
            <a:ext cx="1447800" cy="400110"/>
          </a:xfrm>
          <a:prstGeom prst="rect">
            <a:avLst/>
          </a:prstGeom>
          <a:noFill/>
        </p:spPr>
        <p:txBody>
          <a:bodyPr wrap="square" rtlCol="0">
            <a:spAutoFit/>
          </a:bodyPr>
          <a:lstStyle/>
          <a:p>
            <a:pPr algn="just" fontAlgn="t"/>
            <a:r>
              <a:rPr lang="en-US" sz="2000" dirty="0">
                <a:solidFill>
                  <a:srgbClr val="333333"/>
                </a:solidFill>
                <a:effectLst/>
                <a:latin typeface="+mn-lt"/>
              </a:rPr>
              <a:t>Push 6</a:t>
            </a:r>
          </a:p>
        </p:txBody>
      </p:sp>
      <p:sp>
        <p:nvSpPr>
          <p:cNvPr id="7" name="TextBox 6">
            <a:extLst>
              <a:ext uri="{FF2B5EF4-FFF2-40B4-BE49-F238E27FC236}">
                <a16:creationId xmlns:a16="http://schemas.microsoft.com/office/drawing/2014/main" id="{1F0D5511-F632-3C18-3AA4-A9764F9F9ECB}"/>
              </a:ext>
            </a:extLst>
          </p:cNvPr>
          <p:cNvSpPr txBox="1"/>
          <p:nvPr/>
        </p:nvSpPr>
        <p:spPr>
          <a:xfrm>
            <a:off x="3505200" y="2028940"/>
            <a:ext cx="1447800" cy="400110"/>
          </a:xfrm>
          <a:prstGeom prst="rect">
            <a:avLst/>
          </a:prstGeom>
          <a:noFill/>
        </p:spPr>
        <p:txBody>
          <a:bodyPr wrap="square" rtlCol="0">
            <a:spAutoFit/>
          </a:bodyPr>
          <a:lstStyle/>
          <a:p>
            <a:pPr algn="just" fontAlgn="t"/>
            <a:r>
              <a:rPr lang="en-US" sz="2000" dirty="0">
                <a:solidFill>
                  <a:srgbClr val="333333"/>
                </a:solidFill>
                <a:effectLst/>
                <a:latin typeface="+mn-lt"/>
              </a:rPr>
              <a:t>empty</a:t>
            </a:r>
          </a:p>
        </p:txBody>
      </p:sp>
      <p:sp>
        <p:nvSpPr>
          <p:cNvPr id="8" name="TextBox 7">
            <a:extLst>
              <a:ext uri="{FF2B5EF4-FFF2-40B4-BE49-F238E27FC236}">
                <a16:creationId xmlns:a16="http://schemas.microsoft.com/office/drawing/2014/main" id="{3D6E1531-E1BE-EC9B-A3A7-164572996E06}"/>
              </a:ext>
            </a:extLst>
          </p:cNvPr>
          <p:cNvSpPr txBox="1"/>
          <p:nvPr/>
        </p:nvSpPr>
        <p:spPr>
          <a:xfrm>
            <a:off x="3505200" y="2514600"/>
            <a:ext cx="1447800" cy="400110"/>
          </a:xfrm>
          <a:prstGeom prst="rect">
            <a:avLst/>
          </a:prstGeom>
          <a:noFill/>
        </p:spPr>
        <p:txBody>
          <a:bodyPr wrap="square" rtlCol="0">
            <a:spAutoFit/>
          </a:bodyPr>
          <a:lstStyle/>
          <a:p>
            <a:pPr algn="just" fontAlgn="t"/>
            <a:r>
              <a:rPr lang="en-US" sz="2000" dirty="0">
                <a:solidFill>
                  <a:srgbClr val="333333"/>
                </a:solidFill>
              </a:rPr>
              <a:t>6 4</a:t>
            </a:r>
            <a:endParaRPr lang="en-US" sz="2000" dirty="0">
              <a:solidFill>
                <a:srgbClr val="333333"/>
              </a:solidFill>
              <a:effectLst/>
              <a:latin typeface="+mn-lt"/>
            </a:endParaRPr>
          </a:p>
        </p:txBody>
      </p:sp>
      <p:sp>
        <p:nvSpPr>
          <p:cNvPr id="9" name="TextBox 8">
            <a:extLst>
              <a:ext uri="{FF2B5EF4-FFF2-40B4-BE49-F238E27FC236}">
                <a16:creationId xmlns:a16="http://schemas.microsoft.com/office/drawing/2014/main" id="{0DAF4821-25B8-4A2B-9E7A-7F6E73DF225A}"/>
              </a:ext>
            </a:extLst>
          </p:cNvPr>
          <p:cNvSpPr txBox="1"/>
          <p:nvPr/>
        </p:nvSpPr>
        <p:spPr>
          <a:xfrm>
            <a:off x="978665" y="2514600"/>
            <a:ext cx="1447800" cy="400110"/>
          </a:xfrm>
          <a:prstGeom prst="rect">
            <a:avLst/>
          </a:prstGeom>
          <a:noFill/>
        </p:spPr>
        <p:txBody>
          <a:bodyPr wrap="square" rtlCol="0">
            <a:spAutoFit/>
          </a:bodyPr>
          <a:lstStyle/>
          <a:p>
            <a:pPr algn="just" fontAlgn="t"/>
            <a:r>
              <a:rPr lang="en-US" sz="2000" dirty="0">
                <a:solidFill>
                  <a:srgbClr val="333333"/>
                </a:solidFill>
                <a:effectLst/>
                <a:latin typeface="+mn-lt"/>
              </a:rPr>
              <a:t>+ 5 * 4</a:t>
            </a:r>
          </a:p>
        </p:txBody>
      </p:sp>
      <p:sp>
        <p:nvSpPr>
          <p:cNvPr id="10" name="TextBox 9">
            <a:extLst>
              <a:ext uri="{FF2B5EF4-FFF2-40B4-BE49-F238E27FC236}">
                <a16:creationId xmlns:a16="http://schemas.microsoft.com/office/drawing/2014/main" id="{FBC2D7BB-4C4F-273A-DF73-138A89149D68}"/>
              </a:ext>
            </a:extLst>
          </p:cNvPr>
          <p:cNvSpPr txBox="1"/>
          <p:nvPr/>
        </p:nvSpPr>
        <p:spPr>
          <a:xfrm>
            <a:off x="6019800" y="2495490"/>
            <a:ext cx="1447800" cy="400110"/>
          </a:xfrm>
          <a:prstGeom prst="rect">
            <a:avLst/>
          </a:prstGeom>
          <a:noFill/>
        </p:spPr>
        <p:txBody>
          <a:bodyPr wrap="square" rtlCol="0">
            <a:spAutoFit/>
          </a:bodyPr>
          <a:lstStyle/>
          <a:p>
            <a:pPr algn="just" fontAlgn="t"/>
            <a:r>
              <a:rPr lang="en-US" sz="2000" dirty="0">
                <a:solidFill>
                  <a:srgbClr val="333333"/>
                </a:solidFill>
                <a:effectLst/>
                <a:latin typeface="+mn-lt"/>
              </a:rPr>
              <a:t>Push 4</a:t>
            </a:r>
          </a:p>
        </p:txBody>
      </p:sp>
      <p:sp>
        <p:nvSpPr>
          <p:cNvPr id="11" name="TextBox 10">
            <a:extLst>
              <a:ext uri="{FF2B5EF4-FFF2-40B4-BE49-F238E27FC236}">
                <a16:creationId xmlns:a16="http://schemas.microsoft.com/office/drawing/2014/main" id="{7C1F44E0-C5A1-0384-6E0C-DC943210E9A1}"/>
              </a:ext>
            </a:extLst>
          </p:cNvPr>
          <p:cNvSpPr txBox="1"/>
          <p:nvPr/>
        </p:nvSpPr>
        <p:spPr>
          <a:xfrm>
            <a:off x="990600" y="3048000"/>
            <a:ext cx="1447800" cy="400110"/>
          </a:xfrm>
          <a:prstGeom prst="rect">
            <a:avLst/>
          </a:prstGeom>
          <a:noFill/>
        </p:spPr>
        <p:txBody>
          <a:bodyPr wrap="square" rtlCol="0">
            <a:spAutoFit/>
          </a:bodyPr>
          <a:lstStyle/>
          <a:p>
            <a:pPr algn="just" fontAlgn="t"/>
            <a:r>
              <a:rPr lang="en-US" sz="2000" dirty="0">
                <a:solidFill>
                  <a:srgbClr val="333333"/>
                </a:solidFill>
              </a:rPr>
              <a:t>+ 5 </a:t>
            </a:r>
            <a:endParaRPr lang="en-US" sz="2000" dirty="0">
              <a:solidFill>
                <a:srgbClr val="333333"/>
              </a:solidFill>
              <a:effectLst/>
              <a:latin typeface="+mn-lt"/>
            </a:endParaRPr>
          </a:p>
        </p:txBody>
      </p:sp>
      <p:sp>
        <p:nvSpPr>
          <p:cNvPr id="13" name="TextBox 12">
            <a:extLst>
              <a:ext uri="{FF2B5EF4-FFF2-40B4-BE49-F238E27FC236}">
                <a16:creationId xmlns:a16="http://schemas.microsoft.com/office/drawing/2014/main" id="{60A1F0CB-AC2A-5D5F-16F3-F4B9F955829C}"/>
              </a:ext>
            </a:extLst>
          </p:cNvPr>
          <p:cNvSpPr txBox="1"/>
          <p:nvPr/>
        </p:nvSpPr>
        <p:spPr>
          <a:xfrm>
            <a:off x="3505200" y="2980134"/>
            <a:ext cx="1447800" cy="707886"/>
          </a:xfrm>
          <a:prstGeom prst="rect">
            <a:avLst/>
          </a:prstGeom>
          <a:noFill/>
        </p:spPr>
        <p:txBody>
          <a:bodyPr wrap="square">
            <a:spAutoFit/>
          </a:bodyPr>
          <a:lstStyle/>
          <a:p>
            <a:r>
              <a:rPr lang="en-US" sz="2000" dirty="0">
                <a:solidFill>
                  <a:srgbClr val="333333"/>
                </a:solidFill>
              </a:rPr>
              <a:t>24</a:t>
            </a:r>
            <a:r>
              <a:rPr lang="en-US" sz="2000" dirty="0">
                <a:solidFill>
                  <a:srgbClr val="333333"/>
                </a:solidFill>
                <a:effectLst/>
                <a:latin typeface="+mn-lt"/>
              </a:rPr>
              <a:t> </a:t>
            </a:r>
          </a:p>
          <a:p>
            <a:endParaRPr lang="en-US" sz="2000" dirty="0">
              <a:latin typeface="+mn-lt"/>
            </a:endParaRPr>
          </a:p>
        </p:txBody>
      </p:sp>
      <p:sp>
        <p:nvSpPr>
          <p:cNvPr id="14" name="TextBox 13">
            <a:extLst>
              <a:ext uri="{FF2B5EF4-FFF2-40B4-BE49-F238E27FC236}">
                <a16:creationId xmlns:a16="http://schemas.microsoft.com/office/drawing/2014/main" id="{4562639E-0256-D407-4294-340D6FE7AFD2}"/>
              </a:ext>
            </a:extLst>
          </p:cNvPr>
          <p:cNvSpPr txBox="1"/>
          <p:nvPr/>
        </p:nvSpPr>
        <p:spPr>
          <a:xfrm>
            <a:off x="5972518" y="2958873"/>
            <a:ext cx="2866682" cy="1015663"/>
          </a:xfrm>
          <a:prstGeom prst="rect">
            <a:avLst/>
          </a:prstGeom>
          <a:noFill/>
        </p:spPr>
        <p:txBody>
          <a:bodyPr wrap="square" rtlCol="0">
            <a:spAutoFit/>
          </a:bodyPr>
          <a:lstStyle/>
          <a:p>
            <a:pPr algn="just" fontAlgn="t"/>
            <a:r>
              <a:rPr lang="en-US" sz="2000" dirty="0">
                <a:solidFill>
                  <a:srgbClr val="333333"/>
                </a:solidFill>
              </a:rPr>
              <a:t>* Is an operator, Pop 4 and 6 and perform 4*6 = 24. Push 24 into the stack.</a:t>
            </a:r>
          </a:p>
        </p:txBody>
      </p:sp>
      <p:sp>
        <p:nvSpPr>
          <p:cNvPr id="15" name="TextBox 14">
            <a:extLst>
              <a:ext uri="{FF2B5EF4-FFF2-40B4-BE49-F238E27FC236}">
                <a16:creationId xmlns:a16="http://schemas.microsoft.com/office/drawing/2014/main" id="{6F1DCDB8-D2FB-0308-3811-BBB3FC88E410}"/>
              </a:ext>
            </a:extLst>
          </p:cNvPr>
          <p:cNvSpPr txBox="1"/>
          <p:nvPr/>
        </p:nvSpPr>
        <p:spPr>
          <a:xfrm>
            <a:off x="1066800" y="4095690"/>
            <a:ext cx="1447800" cy="400110"/>
          </a:xfrm>
          <a:prstGeom prst="rect">
            <a:avLst/>
          </a:prstGeom>
          <a:noFill/>
        </p:spPr>
        <p:txBody>
          <a:bodyPr wrap="square" rtlCol="0">
            <a:spAutoFit/>
          </a:bodyPr>
          <a:lstStyle/>
          <a:p>
            <a:pPr algn="just" fontAlgn="t"/>
            <a:r>
              <a:rPr lang="en-US" sz="2000" dirty="0">
                <a:solidFill>
                  <a:srgbClr val="333333"/>
                </a:solidFill>
                <a:effectLst/>
                <a:latin typeface="+mn-lt"/>
              </a:rPr>
              <a:t>+ </a:t>
            </a:r>
          </a:p>
        </p:txBody>
      </p:sp>
      <p:sp>
        <p:nvSpPr>
          <p:cNvPr id="16" name="TextBox 15">
            <a:extLst>
              <a:ext uri="{FF2B5EF4-FFF2-40B4-BE49-F238E27FC236}">
                <a16:creationId xmlns:a16="http://schemas.microsoft.com/office/drawing/2014/main" id="{5AD21EBD-00FF-6CB8-C81B-0A56C8F8FCB6}"/>
              </a:ext>
            </a:extLst>
          </p:cNvPr>
          <p:cNvSpPr txBox="1"/>
          <p:nvPr/>
        </p:nvSpPr>
        <p:spPr>
          <a:xfrm>
            <a:off x="5972518" y="4724400"/>
            <a:ext cx="2866682" cy="1323439"/>
          </a:xfrm>
          <a:prstGeom prst="rect">
            <a:avLst/>
          </a:prstGeom>
          <a:noFill/>
        </p:spPr>
        <p:txBody>
          <a:bodyPr wrap="square" rtlCol="0">
            <a:spAutoFit/>
          </a:bodyPr>
          <a:lstStyle/>
          <a:p>
            <a:pPr algn="just" fontAlgn="t"/>
            <a:r>
              <a:rPr lang="en-US" sz="2000" dirty="0">
                <a:solidFill>
                  <a:srgbClr val="333333"/>
                </a:solidFill>
                <a:effectLst/>
                <a:latin typeface="+mn-lt"/>
              </a:rPr>
              <a:t>+ is an operator, Pop 5 and 24 from the stack and perform </a:t>
            </a:r>
            <a:r>
              <a:rPr lang="en-US" sz="2000" dirty="0">
                <a:solidFill>
                  <a:srgbClr val="333333"/>
                </a:solidFill>
              </a:rPr>
              <a:t>24+5</a:t>
            </a:r>
            <a:r>
              <a:rPr lang="en-US" sz="2000" dirty="0">
                <a:solidFill>
                  <a:srgbClr val="333333"/>
                </a:solidFill>
                <a:effectLst/>
                <a:latin typeface="+mn-lt"/>
              </a:rPr>
              <a:t> = </a:t>
            </a:r>
            <a:r>
              <a:rPr lang="en-US" sz="2000" dirty="0">
                <a:solidFill>
                  <a:srgbClr val="333333"/>
                </a:solidFill>
              </a:rPr>
              <a:t>29</a:t>
            </a:r>
            <a:r>
              <a:rPr lang="en-US" sz="2000" dirty="0">
                <a:solidFill>
                  <a:srgbClr val="333333"/>
                </a:solidFill>
                <a:effectLst/>
                <a:latin typeface="+mn-lt"/>
              </a:rPr>
              <a:t>. Push 29 into the stack.</a:t>
            </a:r>
          </a:p>
        </p:txBody>
      </p:sp>
      <p:sp>
        <p:nvSpPr>
          <p:cNvPr id="17" name="TextBox 16">
            <a:extLst>
              <a:ext uri="{FF2B5EF4-FFF2-40B4-BE49-F238E27FC236}">
                <a16:creationId xmlns:a16="http://schemas.microsoft.com/office/drawing/2014/main" id="{9668A81A-C518-93DF-252F-7533E0227FA4}"/>
              </a:ext>
            </a:extLst>
          </p:cNvPr>
          <p:cNvSpPr txBox="1"/>
          <p:nvPr/>
        </p:nvSpPr>
        <p:spPr>
          <a:xfrm>
            <a:off x="3505200" y="4781490"/>
            <a:ext cx="1447800" cy="400110"/>
          </a:xfrm>
          <a:prstGeom prst="rect">
            <a:avLst/>
          </a:prstGeom>
          <a:noFill/>
        </p:spPr>
        <p:txBody>
          <a:bodyPr wrap="square" rtlCol="0">
            <a:spAutoFit/>
          </a:bodyPr>
          <a:lstStyle/>
          <a:p>
            <a:pPr algn="just" fontAlgn="t"/>
            <a:r>
              <a:rPr lang="en-US" sz="2000" dirty="0">
                <a:solidFill>
                  <a:srgbClr val="333333"/>
                </a:solidFill>
              </a:rPr>
              <a:t>29</a:t>
            </a:r>
            <a:endParaRPr lang="en-US" sz="2000" dirty="0">
              <a:solidFill>
                <a:srgbClr val="333333"/>
              </a:solidFill>
              <a:effectLst/>
              <a:latin typeface="+mn-lt"/>
            </a:endParaRPr>
          </a:p>
        </p:txBody>
      </p:sp>
      <p:sp>
        <p:nvSpPr>
          <p:cNvPr id="18" name="TextBox 17">
            <a:extLst>
              <a:ext uri="{FF2B5EF4-FFF2-40B4-BE49-F238E27FC236}">
                <a16:creationId xmlns:a16="http://schemas.microsoft.com/office/drawing/2014/main" id="{D2952F6D-AD74-EF3D-1949-F308FEEC0A39}"/>
              </a:ext>
            </a:extLst>
          </p:cNvPr>
          <p:cNvSpPr txBox="1"/>
          <p:nvPr/>
        </p:nvSpPr>
        <p:spPr>
          <a:xfrm>
            <a:off x="1066800" y="4705290"/>
            <a:ext cx="1447800" cy="400110"/>
          </a:xfrm>
          <a:prstGeom prst="rect">
            <a:avLst/>
          </a:prstGeom>
          <a:noFill/>
        </p:spPr>
        <p:txBody>
          <a:bodyPr wrap="square" rtlCol="0">
            <a:spAutoFit/>
          </a:bodyPr>
          <a:lstStyle/>
          <a:p>
            <a:pPr algn="just" fontAlgn="t"/>
            <a:r>
              <a:rPr lang="en-US" sz="2000" dirty="0">
                <a:solidFill>
                  <a:srgbClr val="333333"/>
                </a:solidFill>
                <a:effectLst/>
                <a:latin typeface="+mn-lt"/>
              </a:rPr>
              <a:t>+</a:t>
            </a:r>
          </a:p>
        </p:txBody>
      </p:sp>
      <p:sp>
        <p:nvSpPr>
          <p:cNvPr id="20" name="TextBox 19">
            <a:extLst>
              <a:ext uri="{FF2B5EF4-FFF2-40B4-BE49-F238E27FC236}">
                <a16:creationId xmlns:a16="http://schemas.microsoft.com/office/drawing/2014/main" id="{878A685F-2255-9C1B-28D8-F183A3D2DAA4}"/>
              </a:ext>
            </a:extLst>
          </p:cNvPr>
          <p:cNvSpPr txBox="1"/>
          <p:nvPr/>
        </p:nvSpPr>
        <p:spPr>
          <a:xfrm>
            <a:off x="3505200" y="4095690"/>
            <a:ext cx="1447800" cy="400110"/>
          </a:xfrm>
          <a:prstGeom prst="rect">
            <a:avLst/>
          </a:prstGeom>
          <a:noFill/>
        </p:spPr>
        <p:txBody>
          <a:bodyPr wrap="square" rtlCol="0">
            <a:spAutoFit/>
          </a:bodyPr>
          <a:lstStyle/>
          <a:p>
            <a:pPr algn="just" fontAlgn="t"/>
            <a:r>
              <a:rPr lang="en-US" sz="2000" dirty="0">
                <a:solidFill>
                  <a:srgbClr val="333333"/>
                </a:solidFill>
                <a:latin typeface="+mn-lt"/>
              </a:rPr>
              <a:t>24 5</a:t>
            </a:r>
            <a:endParaRPr lang="en-US" sz="2000" dirty="0">
              <a:solidFill>
                <a:srgbClr val="333333"/>
              </a:solidFill>
              <a:effectLst/>
              <a:latin typeface="+mn-lt"/>
            </a:endParaRPr>
          </a:p>
        </p:txBody>
      </p:sp>
      <p:sp>
        <p:nvSpPr>
          <p:cNvPr id="2" name="TextBox 1">
            <a:extLst>
              <a:ext uri="{FF2B5EF4-FFF2-40B4-BE49-F238E27FC236}">
                <a16:creationId xmlns:a16="http://schemas.microsoft.com/office/drawing/2014/main" id="{FA9A7403-6371-E240-1C15-1A77F6260787}"/>
              </a:ext>
            </a:extLst>
          </p:cNvPr>
          <p:cNvSpPr txBox="1"/>
          <p:nvPr/>
        </p:nvSpPr>
        <p:spPr>
          <a:xfrm>
            <a:off x="-152400" y="533400"/>
            <a:ext cx="914400" cy="1409241"/>
          </a:xfrm>
          <a:prstGeom prst="rect">
            <a:avLst/>
          </a:prstGeom>
          <a:solidFill>
            <a:schemeClr val="bg1"/>
          </a:solidFill>
        </p:spPr>
        <p:txBody>
          <a:bodyPr wrap="square" rtlCol="0">
            <a:spAutoFit/>
          </a:bodyPr>
          <a:lstStyle/>
          <a:p>
            <a:endParaRPr lang="en-US" dirty="0"/>
          </a:p>
        </p:txBody>
      </p:sp>
      <p:sp>
        <p:nvSpPr>
          <p:cNvPr id="21" name="TextBox 20">
            <a:extLst>
              <a:ext uri="{FF2B5EF4-FFF2-40B4-BE49-F238E27FC236}">
                <a16:creationId xmlns:a16="http://schemas.microsoft.com/office/drawing/2014/main" id="{2698AEE7-8B0B-E790-6ED2-032A8652FC01}"/>
              </a:ext>
            </a:extLst>
          </p:cNvPr>
          <p:cNvSpPr txBox="1"/>
          <p:nvPr/>
        </p:nvSpPr>
        <p:spPr>
          <a:xfrm>
            <a:off x="6019800" y="4095690"/>
            <a:ext cx="1447800" cy="400110"/>
          </a:xfrm>
          <a:prstGeom prst="rect">
            <a:avLst/>
          </a:prstGeom>
          <a:noFill/>
        </p:spPr>
        <p:txBody>
          <a:bodyPr wrap="square" rtlCol="0">
            <a:spAutoFit/>
          </a:bodyPr>
          <a:lstStyle/>
          <a:p>
            <a:pPr algn="just" fontAlgn="t"/>
            <a:r>
              <a:rPr lang="en-US" sz="2000" dirty="0">
                <a:solidFill>
                  <a:srgbClr val="333333"/>
                </a:solidFill>
                <a:effectLst/>
                <a:latin typeface="+mn-lt"/>
              </a:rPr>
              <a:t>Push </a:t>
            </a:r>
            <a:r>
              <a:rPr lang="en-US" sz="2000" dirty="0">
                <a:solidFill>
                  <a:srgbClr val="333333"/>
                </a:solidFill>
              </a:rPr>
              <a:t>5</a:t>
            </a:r>
            <a:endParaRPr lang="en-US" sz="2000" dirty="0">
              <a:solidFill>
                <a:srgbClr val="333333"/>
              </a:solidFill>
              <a:effectLst/>
              <a:latin typeface="+mn-lt"/>
            </a:endParaRPr>
          </a:p>
        </p:txBody>
      </p:sp>
      <p:sp>
        <p:nvSpPr>
          <p:cNvPr id="22" name="TextBox 21">
            <a:extLst>
              <a:ext uri="{FF2B5EF4-FFF2-40B4-BE49-F238E27FC236}">
                <a16:creationId xmlns:a16="http://schemas.microsoft.com/office/drawing/2014/main" id="{1F9DDFC9-30CB-CF34-EBFF-3CDFBD9B127C}"/>
              </a:ext>
            </a:extLst>
          </p:cNvPr>
          <p:cNvSpPr txBox="1"/>
          <p:nvPr/>
        </p:nvSpPr>
        <p:spPr>
          <a:xfrm>
            <a:off x="889418" y="6076890"/>
            <a:ext cx="1447800" cy="400110"/>
          </a:xfrm>
          <a:prstGeom prst="rect">
            <a:avLst/>
          </a:prstGeom>
          <a:noFill/>
        </p:spPr>
        <p:txBody>
          <a:bodyPr wrap="square" rtlCol="0">
            <a:spAutoFit/>
          </a:bodyPr>
          <a:lstStyle/>
          <a:p>
            <a:pPr algn="just" fontAlgn="t"/>
            <a:r>
              <a:rPr lang="en-US" sz="2000" b="1" dirty="0">
                <a:solidFill>
                  <a:srgbClr val="FF3300"/>
                </a:solidFill>
                <a:latin typeface="inter-regular"/>
              </a:rPr>
              <a:t>Result</a:t>
            </a:r>
            <a:endParaRPr lang="en-US" sz="2000" dirty="0">
              <a:solidFill>
                <a:srgbClr val="333333"/>
              </a:solidFill>
              <a:effectLst/>
              <a:latin typeface="+mn-lt"/>
            </a:endParaRPr>
          </a:p>
        </p:txBody>
      </p:sp>
      <p:sp>
        <p:nvSpPr>
          <p:cNvPr id="23" name="TextBox 22">
            <a:extLst>
              <a:ext uri="{FF2B5EF4-FFF2-40B4-BE49-F238E27FC236}">
                <a16:creationId xmlns:a16="http://schemas.microsoft.com/office/drawing/2014/main" id="{E19AAA86-4B5A-27B9-F59A-6390E53895C2}"/>
              </a:ext>
            </a:extLst>
          </p:cNvPr>
          <p:cNvSpPr txBox="1"/>
          <p:nvPr/>
        </p:nvSpPr>
        <p:spPr>
          <a:xfrm>
            <a:off x="3505200" y="6075352"/>
            <a:ext cx="1447800" cy="400110"/>
          </a:xfrm>
          <a:prstGeom prst="rect">
            <a:avLst/>
          </a:prstGeom>
          <a:noFill/>
        </p:spPr>
        <p:txBody>
          <a:bodyPr wrap="square" rtlCol="0">
            <a:spAutoFit/>
          </a:bodyPr>
          <a:lstStyle/>
          <a:p>
            <a:pPr algn="just" fontAlgn="t"/>
            <a:r>
              <a:rPr lang="en-US" sz="2000" dirty="0">
                <a:solidFill>
                  <a:srgbClr val="FF3300"/>
                </a:solidFill>
                <a:effectLst/>
                <a:latin typeface="+mn-lt"/>
              </a:rPr>
              <a:t>29</a:t>
            </a:r>
          </a:p>
        </p:txBody>
      </p:sp>
      <p:sp>
        <p:nvSpPr>
          <p:cNvPr id="24" name="TextBox 23">
            <a:extLst>
              <a:ext uri="{FF2B5EF4-FFF2-40B4-BE49-F238E27FC236}">
                <a16:creationId xmlns:a16="http://schemas.microsoft.com/office/drawing/2014/main" id="{19509007-AE3D-2F4F-D6D9-0CE602588781}"/>
              </a:ext>
            </a:extLst>
          </p:cNvPr>
          <p:cNvSpPr txBox="1"/>
          <p:nvPr/>
        </p:nvSpPr>
        <p:spPr>
          <a:xfrm>
            <a:off x="5962355" y="6038449"/>
            <a:ext cx="2778964" cy="707886"/>
          </a:xfrm>
          <a:prstGeom prst="rect">
            <a:avLst/>
          </a:prstGeom>
          <a:noFill/>
        </p:spPr>
        <p:txBody>
          <a:bodyPr wrap="square" rtlCol="0">
            <a:spAutoFit/>
          </a:bodyPr>
          <a:lstStyle/>
          <a:p>
            <a:pPr algn="just" fontAlgn="t"/>
            <a:r>
              <a:rPr lang="en-US" sz="2000" b="1" dirty="0">
                <a:solidFill>
                  <a:srgbClr val="FF3300"/>
                </a:solidFill>
                <a:latin typeface="inter-regular"/>
              </a:rPr>
              <a:t>29 is the final answer</a:t>
            </a:r>
          </a:p>
          <a:p>
            <a:pPr algn="just" fontAlgn="t"/>
            <a:endParaRPr lang="en-US" sz="2000" dirty="0">
              <a:solidFill>
                <a:srgbClr val="333333"/>
              </a:solidFill>
              <a:effectLst/>
              <a:latin typeface="+mn-lt"/>
            </a:endParaRPr>
          </a:p>
        </p:txBody>
      </p:sp>
    </p:spTree>
    <p:extLst>
      <p:ext uri="{BB962C8B-B14F-4D97-AF65-F5344CB8AC3E}">
        <p14:creationId xmlns:p14="http://schemas.microsoft.com/office/powerpoint/2010/main" val="410848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3">
                                            <p:txEl>
                                              <p:pRg st="0" end="0"/>
                                            </p:txEl>
                                          </p:spTgt>
                                        </p:tgtEl>
                                        <p:attrNameLst>
                                          <p:attrName>style.visibility</p:attrName>
                                        </p:attrNameLst>
                                      </p:cBhvr>
                                      <p:to>
                                        <p:strVal val="visible"/>
                                      </p:to>
                                    </p:set>
                                    <p:animEffect transition="in" filter="fade">
                                      <p:cBhvr>
                                        <p:cTn id="75" dur="500"/>
                                        <p:tgtEl>
                                          <p:spTgt spid="23">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3" grpId="0"/>
      <p:bldP spid="14" grpId="0"/>
      <p:bldP spid="15" grpId="0"/>
      <p:bldP spid="16" grpId="0"/>
      <p:bldP spid="17" grpId="0"/>
      <p:bldP spid="18" grpId="0"/>
      <p:bldP spid="20" grpId="0"/>
      <p:bldP spid="21" grpId="0"/>
      <p:bldP spid="22" grpId="0"/>
      <p:bldP spid="23"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ostfix Expression Evaluation">
            <a:extLst>
              <a:ext uri="{FF2B5EF4-FFF2-40B4-BE49-F238E27FC236}">
                <a16:creationId xmlns:a16="http://schemas.microsoft.com/office/drawing/2014/main" id="{7112762A-4E8C-D1B9-0A2B-AC2B4AE5B0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444"/>
          <a:stretch/>
        </p:blipFill>
        <p:spPr bwMode="auto">
          <a:xfrm>
            <a:off x="2057400" y="304800"/>
            <a:ext cx="3657600" cy="59488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E32275F-5C38-9D0B-3905-CA28A300A11C}"/>
              </a:ext>
            </a:extLst>
          </p:cNvPr>
          <p:cNvSpPr txBox="1"/>
          <p:nvPr/>
        </p:nvSpPr>
        <p:spPr>
          <a:xfrm>
            <a:off x="2286000" y="652046"/>
            <a:ext cx="1600200" cy="338554"/>
          </a:xfrm>
          <a:prstGeom prst="rect">
            <a:avLst/>
          </a:prstGeom>
          <a:solidFill>
            <a:schemeClr val="bg1"/>
          </a:solidFill>
        </p:spPr>
        <p:txBody>
          <a:bodyPr wrap="square" rtlCol="0">
            <a:spAutoFit/>
          </a:bodyPr>
          <a:lstStyle/>
          <a:p>
            <a:r>
              <a:rPr lang="en-US" sz="1600" dirty="0">
                <a:solidFill>
                  <a:srgbClr val="161673"/>
                </a:solidFill>
              </a:rPr>
              <a:t>Prefix Expression</a:t>
            </a:r>
          </a:p>
        </p:txBody>
      </p:sp>
      <p:sp>
        <p:nvSpPr>
          <p:cNvPr id="6" name="TextBox 5">
            <a:extLst>
              <a:ext uri="{FF2B5EF4-FFF2-40B4-BE49-F238E27FC236}">
                <a16:creationId xmlns:a16="http://schemas.microsoft.com/office/drawing/2014/main" id="{42128206-C75A-05B8-1A89-3400044C3422}"/>
              </a:ext>
            </a:extLst>
          </p:cNvPr>
          <p:cNvSpPr txBox="1"/>
          <p:nvPr/>
        </p:nvSpPr>
        <p:spPr>
          <a:xfrm>
            <a:off x="2285999" y="604311"/>
            <a:ext cx="1696139" cy="338554"/>
          </a:xfrm>
          <a:prstGeom prst="rect">
            <a:avLst/>
          </a:prstGeom>
          <a:solidFill>
            <a:schemeClr val="bg1"/>
          </a:solidFill>
        </p:spPr>
        <p:txBody>
          <a:bodyPr wrap="square" rtlCol="0">
            <a:spAutoFit/>
          </a:bodyPr>
          <a:lstStyle/>
          <a:p>
            <a:r>
              <a:rPr lang="en-US" sz="1600" b="1" dirty="0">
                <a:solidFill>
                  <a:srgbClr val="21217A"/>
                </a:solidFill>
                <a:latin typeface="Calibri" panose="020F0502020204030204" pitchFamily="34" charset="0"/>
                <a:ea typeface="Calibri" panose="020F0502020204030204" pitchFamily="34" charset="0"/>
                <a:cs typeface="Calibri" panose="020F0502020204030204" pitchFamily="34" charset="0"/>
              </a:rPr>
              <a:t>Prefix Expression</a:t>
            </a:r>
          </a:p>
        </p:txBody>
      </p:sp>
      <p:sp>
        <p:nvSpPr>
          <p:cNvPr id="7" name="TextBox 6">
            <a:extLst>
              <a:ext uri="{FF2B5EF4-FFF2-40B4-BE49-F238E27FC236}">
                <a16:creationId xmlns:a16="http://schemas.microsoft.com/office/drawing/2014/main" id="{E8BEA6C5-7CCD-F49E-64B0-F138A3C2F88B}"/>
              </a:ext>
            </a:extLst>
          </p:cNvPr>
          <p:cNvSpPr txBox="1"/>
          <p:nvPr/>
        </p:nvSpPr>
        <p:spPr>
          <a:xfrm>
            <a:off x="3886200" y="609600"/>
            <a:ext cx="1752600" cy="369332"/>
          </a:xfrm>
          <a:prstGeom prst="rect">
            <a:avLst/>
          </a:prstGeom>
          <a:solidFill>
            <a:schemeClr val="bg1"/>
          </a:solidFill>
        </p:spPr>
        <p:txBody>
          <a:bodyPr wrap="square" rtlCol="0">
            <a:spAutoFit/>
          </a:bodyPr>
          <a:lstStyle/>
          <a:p>
            <a:r>
              <a:rPr lang="en-US" b="1" dirty="0">
                <a:solidFill>
                  <a:srgbClr val="E0165E"/>
                </a:solidFill>
                <a:latin typeface="Calibri" panose="020F0502020204030204" pitchFamily="34" charset="0"/>
                <a:ea typeface="Calibri" panose="020F0502020204030204" pitchFamily="34" charset="0"/>
                <a:cs typeface="Calibri" panose="020F0502020204030204" pitchFamily="34" charset="0"/>
              </a:rPr>
              <a:t>* + 5 3 – 8 2</a:t>
            </a:r>
          </a:p>
        </p:txBody>
      </p:sp>
      <p:sp>
        <p:nvSpPr>
          <p:cNvPr id="10" name="Rectangle 9">
            <a:extLst>
              <a:ext uri="{FF2B5EF4-FFF2-40B4-BE49-F238E27FC236}">
                <a16:creationId xmlns:a16="http://schemas.microsoft.com/office/drawing/2014/main" id="{B8878DBC-5CA7-5E34-6380-FF8BC34AB1A4}"/>
              </a:ext>
            </a:extLst>
          </p:cNvPr>
          <p:cNvSpPr/>
          <p:nvPr/>
        </p:nvSpPr>
        <p:spPr>
          <a:xfrm>
            <a:off x="1447800" y="997251"/>
            <a:ext cx="4724400" cy="145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A8E190F-2B58-0844-D00C-B2FC592C0A64}"/>
              </a:ext>
            </a:extLst>
          </p:cNvPr>
          <p:cNvSpPr txBox="1"/>
          <p:nvPr/>
        </p:nvSpPr>
        <p:spPr>
          <a:xfrm>
            <a:off x="3048000" y="3288268"/>
            <a:ext cx="914400" cy="369332"/>
          </a:xfrm>
          <a:prstGeom prst="rect">
            <a:avLst/>
          </a:prstGeom>
          <a:solidFill>
            <a:schemeClr val="bg1"/>
          </a:solidFill>
        </p:spPr>
        <p:txBody>
          <a:bodyPr wrap="square" rtlCol="0">
            <a:spAutoFit/>
          </a:bodyPr>
          <a:lstStyle/>
          <a:p>
            <a:r>
              <a:rPr lang="en-US" dirty="0">
                <a:solidFill>
                  <a:srgbClr val="21217A"/>
                </a:solidFill>
              </a:rPr>
              <a:t>Push (2)</a:t>
            </a:r>
          </a:p>
        </p:txBody>
      </p:sp>
      <p:sp>
        <p:nvSpPr>
          <p:cNvPr id="13" name="Oval 12">
            <a:extLst>
              <a:ext uri="{FF2B5EF4-FFF2-40B4-BE49-F238E27FC236}">
                <a16:creationId xmlns:a16="http://schemas.microsoft.com/office/drawing/2014/main" id="{48FACBC8-1A0E-8100-D249-82C6DF6E71F4}"/>
              </a:ext>
            </a:extLst>
          </p:cNvPr>
          <p:cNvSpPr/>
          <p:nvPr/>
        </p:nvSpPr>
        <p:spPr>
          <a:xfrm>
            <a:off x="4191000" y="3733800"/>
            <a:ext cx="228600" cy="14574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E23C13-7E4D-7533-D188-A87CC2C749A8}"/>
              </a:ext>
            </a:extLst>
          </p:cNvPr>
          <p:cNvSpPr txBox="1"/>
          <p:nvPr/>
        </p:nvSpPr>
        <p:spPr>
          <a:xfrm>
            <a:off x="4153359" y="3654428"/>
            <a:ext cx="304800" cy="338554"/>
          </a:xfrm>
          <a:prstGeom prst="rect">
            <a:avLst/>
          </a:prstGeom>
          <a:noFill/>
        </p:spPr>
        <p:txBody>
          <a:bodyPr wrap="square" rtlCol="0">
            <a:spAutoFit/>
          </a:bodyPr>
          <a:lstStyle/>
          <a:p>
            <a:r>
              <a:rPr lang="en-US" sz="1600" dirty="0">
                <a:solidFill>
                  <a:srgbClr val="21217A"/>
                </a:solidFill>
              </a:rPr>
              <a:t>2</a:t>
            </a:r>
          </a:p>
        </p:txBody>
      </p:sp>
      <p:sp>
        <p:nvSpPr>
          <p:cNvPr id="14" name="TextBox 13">
            <a:extLst>
              <a:ext uri="{FF2B5EF4-FFF2-40B4-BE49-F238E27FC236}">
                <a16:creationId xmlns:a16="http://schemas.microsoft.com/office/drawing/2014/main" id="{15F8DF9E-E4B9-F434-BE66-1D09C273065A}"/>
              </a:ext>
            </a:extLst>
          </p:cNvPr>
          <p:cNvSpPr txBox="1"/>
          <p:nvPr/>
        </p:nvSpPr>
        <p:spPr>
          <a:xfrm>
            <a:off x="3067739" y="4495800"/>
            <a:ext cx="914400" cy="369332"/>
          </a:xfrm>
          <a:prstGeom prst="rect">
            <a:avLst/>
          </a:prstGeom>
          <a:solidFill>
            <a:schemeClr val="bg1"/>
          </a:solidFill>
        </p:spPr>
        <p:txBody>
          <a:bodyPr wrap="square" rtlCol="0">
            <a:spAutoFit/>
          </a:bodyPr>
          <a:lstStyle/>
          <a:p>
            <a:r>
              <a:rPr lang="en-US" dirty="0">
                <a:solidFill>
                  <a:srgbClr val="21217A"/>
                </a:solidFill>
              </a:rPr>
              <a:t>Push (8)</a:t>
            </a:r>
          </a:p>
        </p:txBody>
      </p:sp>
      <p:sp>
        <p:nvSpPr>
          <p:cNvPr id="17" name="Oval 16">
            <a:extLst>
              <a:ext uri="{FF2B5EF4-FFF2-40B4-BE49-F238E27FC236}">
                <a16:creationId xmlns:a16="http://schemas.microsoft.com/office/drawing/2014/main" id="{C89BC23E-718A-EFF8-9FBA-A0F47300C097}"/>
              </a:ext>
            </a:extLst>
          </p:cNvPr>
          <p:cNvSpPr/>
          <p:nvPr/>
        </p:nvSpPr>
        <p:spPr>
          <a:xfrm>
            <a:off x="4191000" y="4841396"/>
            <a:ext cx="228600" cy="14574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937A659-65A7-805E-42F9-FAF070E762E9}"/>
              </a:ext>
            </a:extLst>
          </p:cNvPr>
          <p:cNvSpPr/>
          <p:nvPr/>
        </p:nvSpPr>
        <p:spPr>
          <a:xfrm>
            <a:off x="4191000" y="4607591"/>
            <a:ext cx="228600" cy="14574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1F5691E-3D20-9AD3-20EB-06540EFE12B7}"/>
              </a:ext>
            </a:extLst>
          </p:cNvPr>
          <p:cNvSpPr/>
          <p:nvPr/>
        </p:nvSpPr>
        <p:spPr>
          <a:xfrm>
            <a:off x="-1219200" y="3733800"/>
            <a:ext cx="183614" cy="1110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8B7726C-9574-F7B1-6755-ADDD09D30759}"/>
              </a:ext>
            </a:extLst>
          </p:cNvPr>
          <p:cNvSpPr txBox="1"/>
          <p:nvPr/>
        </p:nvSpPr>
        <p:spPr>
          <a:xfrm>
            <a:off x="4114800" y="4766846"/>
            <a:ext cx="304800" cy="338554"/>
          </a:xfrm>
          <a:prstGeom prst="rect">
            <a:avLst/>
          </a:prstGeom>
          <a:noFill/>
        </p:spPr>
        <p:txBody>
          <a:bodyPr wrap="square" rtlCol="0">
            <a:spAutoFit/>
          </a:bodyPr>
          <a:lstStyle/>
          <a:p>
            <a:r>
              <a:rPr lang="en-US" sz="1600" dirty="0">
                <a:solidFill>
                  <a:srgbClr val="21217A"/>
                </a:solidFill>
              </a:rPr>
              <a:t>2</a:t>
            </a:r>
          </a:p>
        </p:txBody>
      </p:sp>
      <p:sp>
        <p:nvSpPr>
          <p:cNvPr id="21" name="TextBox 20">
            <a:extLst>
              <a:ext uri="{FF2B5EF4-FFF2-40B4-BE49-F238E27FC236}">
                <a16:creationId xmlns:a16="http://schemas.microsoft.com/office/drawing/2014/main" id="{D59DBBBC-D73F-EB30-52FA-2A1ED41128B0}"/>
              </a:ext>
            </a:extLst>
          </p:cNvPr>
          <p:cNvSpPr txBox="1"/>
          <p:nvPr/>
        </p:nvSpPr>
        <p:spPr>
          <a:xfrm>
            <a:off x="4114800" y="4502842"/>
            <a:ext cx="304800" cy="338554"/>
          </a:xfrm>
          <a:prstGeom prst="rect">
            <a:avLst/>
          </a:prstGeom>
          <a:noFill/>
        </p:spPr>
        <p:txBody>
          <a:bodyPr wrap="square" rtlCol="0">
            <a:spAutoFit/>
          </a:bodyPr>
          <a:lstStyle/>
          <a:p>
            <a:r>
              <a:rPr lang="en-US" sz="1600" dirty="0">
                <a:solidFill>
                  <a:srgbClr val="21217A"/>
                </a:solidFill>
              </a:rPr>
              <a:t>8</a:t>
            </a:r>
          </a:p>
        </p:txBody>
      </p:sp>
      <p:sp>
        <p:nvSpPr>
          <p:cNvPr id="22" name="Rectangle 21">
            <a:extLst>
              <a:ext uri="{FF2B5EF4-FFF2-40B4-BE49-F238E27FC236}">
                <a16:creationId xmlns:a16="http://schemas.microsoft.com/office/drawing/2014/main" id="{AC248C39-4DB7-384C-5A2F-81BFD94BE994}"/>
              </a:ext>
            </a:extLst>
          </p:cNvPr>
          <p:cNvSpPr/>
          <p:nvPr/>
        </p:nvSpPr>
        <p:spPr>
          <a:xfrm>
            <a:off x="4677118" y="5282753"/>
            <a:ext cx="1396388" cy="875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5E9D57"/>
                </a:solidFill>
              </a:rPr>
              <a:t>value 1 = pop() //8</a:t>
            </a:r>
          </a:p>
          <a:p>
            <a:pPr algn="ctr"/>
            <a:r>
              <a:rPr lang="en-US" sz="1100" b="1" dirty="0">
                <a:solidFill>
                  <a:srgbClr val="5E9D57"/>
                </a:solidFill>
              </a:rPr>
              <a:t>Value2 = pop() //2</a:t>
            </a:r>
          </a:p>
          <a:p>
            <a:pPr algn="ctr"/>
            <a:r>
              <a:rPr lang="en-US" sz="1100" b="1" dirty="0">
                <a:solidFill>
                  <a:srgbClr val="5E9D57"/>
                </a:solidFill>
              </a:rPr>
              <a:t>Result = 8-2 //6</a:t>
            </a:r>
          </a:p>
          <a:p>
            <a:pPr algn="ctr"/>
            <a:r>
              <a:rPr lang="en-US" sz="1100" b="1" dirty="0">
                <a:solidFill>
                  <a:srgbClr val="5E9D57"/>
                </a:solidFill>
              </a:rPr>
              <a:t>Push(6)</a:t>
            </a:r>
          </a:p>
        </p:txBody>
      </p:sp>
      <p:sp>
        <p:nvSpPr>
          <p:cNvPr id="23" name="Rectangle 22">
            <a:extLst>
              <a:ext uri="{FF2B5EF4-FFF2-40B4-BE49-F238E27FC236}">
                <a16:creationId xmlns:a16="http://schemas.microsoft.com/office/drawing/2014/main" id="{0A74864B-C83D-329E-6697-1D4AAB99A332}"/>
              </a:ext>
            </a:extLst>
          </p:cNvPr>
          <p:cNvSpPr/>
          <p:nvPr/>
        </p:nvSpPr>
        <p:spPr>
          <a:xfrm>
            <a:off x="2286000" y="5522426"/>
            <a:ext cx="370900" cy="3383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61673"/>
                </a:solidFill>
              </a:rPr>
              <a:t>-</a:t>
            </a:r>
          </a:p>
        </p:txBody>
      </p:sp>
      <p:sp>
        <p:nvSpPr>
          <p:cNvPr id="24" name="Oval 23">
            <a:extLst>
              <a:ext uri="{FF2B5EF4-FFF2-40B4-BE49-F238E27FC236}">
                <a16:creationId xmlns:a16="http://schemas.microsoft.com/office/drawing/2014/main" id="{9A3AB522-0629-391F-A4E0-13A8CF1A312A}"/>
              </a:ext>
            </a:extLst>
          </p:cNvPr>
          <p:cNvSpPr/>
          <p:nvPr/>
        </p:nvSpPr>
        <p:spPr>
          <a:xfrm>
            <a:off x="3655763" y="5761047"/>
            <a:ext cx="121186" cy="83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5" name="TextBox 24">
            <a:extLst>
              <a:ext uri="{FF2B5EF4-FFF2-40B4-BE49-F238E27FC236}">
                <a16:creationId xmlns:a16="http://schemas.microsoft.com/office/drawing/2014/main" id="{5582C574-BCD6-B7AB-C8AA-1646EF4EF606}"/>
              </a:ext>
            </a:extLst>
          </p:cNvPr>
          <p:cNvSpPr txBox="1"/>
          <p:nvPr/>
        </p:nvSpPr>
        <p:spPr>
          <a:xfrm>
            <a:off x="3602056" y="5633591"/>
            <a:ext cx="228600" cy="338554"/>
          </a:xfrm>
          <a:prstGeom prst="rect">
            <a:avLst/>
          </a:prstGeom>
          <a:noFill/>
        </p:spPr>
        <p:txBody>
          <a:bodyPr wrap="square" rtlCol="0">
            <a:spAutoFit/>
          </a:bodyPr>
          <a:lstStyle/>
          <a:p>
            <a:r>
              <a:rPr lang="en-US" sz="1600" dirty="0">
                <a:solidFill>
                  <a:srgbClr val="5E9D57"/>
                </a:solidFill>
              </a:rPr>
              <a:t>-</a:t>
            </a:r>
          </a:p>
        </p:txBody>
      </p:sp>
      <p:sp>
        <p:nvSpPr>
          <p:cNvPr id="27" name="Rectangle 26">
            <a:extLst>
              <a:ext uri="{FF2B5EF4-FFF2-40B4-BE49-F238E27FC236}">
                <a16:creationId xmlns:a16="http://schemas.microsoft.com/office/drawing/2014/main" id="{EE8F9875-54AB-8980-34AE-F7D62C8B7436}"/>
              </a:ext>
            </a:extLst>
          </p:cNvPr>
          <p:cNvSpPr/>
          <p:nvPr/>
        </p:nvSpPr>
        <p:spPr>
          <a:xfrm>
            <a:off x="-3048000" y="3200400"/>
            <a:ext cx="152400" cy="87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136D8E0-8043-03EB-582C-ACE0CF33408A}"/>
              </a:ext>
            </a:extLst>
          </p:cNvPr>
          <p:cNvSpPr/>
          <p:nvPr/>
        </p:nvSpPr>
        <p:spPr>
          <a:xfrm>
            <a:off x="4243330" y="6009607"/>
            <a:ext cx="176270" cy="149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9D53121-BAC1-B32A-5838-025166F2080A}"/>
              </a:ext>
            </a:extLst>
          </p:cNvPr>
          <p:cNvSpPr/>
          <p:nvPr/>
        </p:nvSpPr>
        <p:spPr>
          <a:xfrm>
            <a:off x="467297" y="652046"/>
            <a:ext cx="381000" cy="1330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811E763-A9FC-9D91-504D-10D24D93F93C}"/>
              </a:ext>
            </a:extLst>
          </p:cNvPr>
          <p:cNvSpPr txBox="1"/>
          <p:nvPr/>
        </p:nvSpPr>
        <p:spPr>
          <a:xfrm>
            <a:off x="4114800" y="5909846"/>
            <a:ext cx="304800" cy="338554"/>
          </a:xfrm>
          <a:prstGeom prst="rect">
            <a:avLst/>
          </a:prstGeom>
          <a:noFill/>
        </p:spPr>
        <p:txBody>
          <a:bodyPr wrap="square" rtlCol="0">
            <a:spAutoFit/>
          </a:bodyPr>
          <a:lstStyle/>
          <a:p>
            <a:r>
              <a:rPr lang="en-US" sz="1600" dirty="0">
                <a:solidFill>
                  <a:srgbClr val="21217A"/>
                </a:solidFill>
              </a:rPr>
              <a:t>6</a:t>
            </a:r>
          </a:p>
        </p:txBody>
      </p:sp>
      <p:sp>
        <p:nvSpPr>
          <p:cNvPr id="31" name="Rectangle 30">
            <a:extLst>
              <a:ext uri="{FF2B5EF4-FFF2-40B4-BE49-F238E27FC236}">
                <a16:creationId xmlns:a16="http://schemas.microsoft.com/office/drawing/2014/main" id="{FD4D8BBA-1F06-9595-0171-4FAEB8403F46}"/>
              </a:ext>
            </a:extLst>
          </p:cNvPr>
          <p:cNvSpPr/>
          <p:nvPr/>
        </p:nvSpPr>
        <p:spPr>
          <a:xfrm>
            <a:off x="4803584" y="6096000"/>
            <a:ext cx="1140016" cy="399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DB7C16"/>
                </a:solidFill>
              </a:rPr>
              <a:t>(8-2)</a:t>
            </a:r>
          </a:p>
        </p:txBody>
      </p:sp>
      <p:sp>
        <p:nvSpPr>
          <p:cNvPr id="32" name="TextBox 31">
            <a:extLst>
              <a:ext uri="{FF2B5EF4-FFF2-40B4-BE49-F238E27FC236}">
                <a16:creationId xmlns:a16="http://schemas.microsoft.com/office/drawing/2014/main" id="{07F09351-02C4-1AE6-BF85-90D273C40393}"/>
              </a:ext>
            </a:extLst>
          </p:cNvPr>
          <p:cNvSpPr txBox="1"/>
          <p:nvPr/>
        </p:nvSpPr>
        <p:spPr>
          <a:xfrm>
            <a:off x="3048000" y="4502842"/>
            <a:ext cx="914400" cy="369332"/>
          </a:xfrm>
          <a:prstGeom prst="rect">
            <a:avLst/>
          </a:prstGeom>
          <a:solidFill>
            <a:schemeClr val="bg1"/>
          </a:solidFill>
        </p:spPr>
        <p:txBody>
          <a:bodyPr wrap="square" rtlCol="0">
            <a:spAutoFit/>
          </a:bodyPr>
          <a:lstStyle/>
          <a:p>
            <a:r>
              <a:rPr lang="en-US" dirty="0">
                <a:solidFill>
                  <a:srgbClr val="21217A"/>
                </a:solidFill>
              </a:rPr>
              <a:t>Push (8)</a:t>
            </a:r>
          </a:p>
        </p:txBody>
      </p:sp>
    </p:spTree>
    <p:extLst>
      <p:ext uri="{BB962C8B-B14F-4D97-AF65-F5344CB8AC3E}">
        <p14:creationId xmlns:p14="http://schemas.microsoft.com/office/powerpoint/2010/main" val="4244873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Postfix Expression Evaluation">
            <a:extLst>
              <a:ext uri="{FF2B5EF4-FFF2-40B4-BE49-F238E27FC236}">
                <a16:creationId xmlns:a16="http://schemas.microsoft.com/office/drawing/2014/main" id="{DBA4E80C-DB74-4933-7CEF-343D53655D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556"/>
          <a:stretch/>
        </p:blipFill>
        <p:spPr bwMode="auto">
          <a:xfrm>
            <a:off x="2667000" y="152400"/>
            <a:ext cx="3429000" cy="66652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20EC5E0-82EB-7D50-2C4B-643A3A15A3B1}"/>
              </a:ext>
            </a:extLst>
          </p:cNvPr>
          <p:cNvSpPr/>
          <p:nvPr/>
        </p:nvSpPr>
        <p:spPr>
          <a:xfrm>
            <a:off x="4648200" y="990600"/>
            <a:ext cx="152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9B569EE-FA48-93A7-D408-5A85DE175C70}"/>
              </a:ext>
            </a:extLst>
          </p:cNvPr>
          <p:cNvSpPr/>
          <p:nvPr/>
        </p:nvSpPr>
        <p:spPr>
          <a:xfrm>
            <a:off x="4724400" y="762000"/>
            <a:ext cx="152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84B7FB7-1A22-4EC1-156E-187FB13ED819}"/>
              </a:ext>
            </a:extLst>
          </p:cNvPr>
          <p:cNvSpPr/>
          <p:nvPr/>
        </p:nvSpPr>
        <p:spPr>
          <a:xfrm>
            <a:off x="4687677" y="1600200"/>
            <a:ext cx="152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97656-B999-0316-7E42-D210074E1009}"/>
              </a:ext>
            </a:extLst>
          </p:cNvPr>
          <p:cNvSpPr/>
          <p:nvPr/>
        </p:nvSpPr>
        <p:spPr>
          <a:xfrm>
            <a:off x="4687677" y="1828800"/>
            <a:ext cx="152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E9B33F-AFE1-E808-5C00-18BF1B898890}"/>
              </a:ext>
            </a:extLst>
          </p:cNvPr>
          <p:cNvSpPr/>
          <p:nvPr/>
        </p:nvSpPr>
        <p:spPr>
          <a:xfrm>
            <a:off x="4648200" y="2057400"/>
            <a:ext cx="152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9EC7C4-2FB3-52F6-D935-85C503926327}"/>
              </a:ext>
            </a:extLst>
          </p:cNvPr>
          <p:cNvSpPr/>
          <p:nvPr/>
        </p:nvSpPr>
        <p:spPr>
          <a:xfrm>
            <a:off x="4702366" y="2895600"/>
            <a:ext cx="152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6507755-09F7-D700-D59D-D05E6D6E06BD}"/>
              </a:ext>
            </a:extLst>
          </p:cNvPr>
          <p:cNvSpPr/>
          <p:nvPr/>
        </p:nvSpPr>
        <p:spPr>
          <a:xfrm>
            <a:off x="4687677" y="3124200"/>
            <a:ext cx="152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B2FD50-ECEB-DF08-5791-BB20A4B92403}"/>
              </a:ext>
            </a:extLst>
          </p:cNvPr>
          <p:cNvSpPr/>
          <p:nvPr/>
        </p:nvSpPr>
        <p:spPr>
          <a:xfrm>
            <a:off x="1521439" y="4407968"/>
            <a:ext cx="192796"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F1E143-3395-4507-CACE-D9AC0DEE56BB}"/>
              </a:ext>
            </a:extLst>
          </p:cNvPr>
          <p:cNvSpPr txBox="1"/>
          <p:nvPr/>
        </p:nvSpPr>
        <p:spPr>
          <a:xfrm>
            <a:off x="3581401" y="621268"/>
            <a:ext cx="914400" cy="369332"/>
          </a:xfrm>
          <a:prstGeom prst="rect">
            <a:avLst/>
          </a:prstGeom>
          <a:solidFill>
            <a:schemeClr val="bg1"/>
          </a:solidFill>
        </p:spPr>
        <p:txBody>
          <a:bodyPr wrap="square" rtlCol="0">
            <a:spAutoFit/>
          </a:bodyPr>
          <a:lstStyle/>
          <a:p>
            <a:r>
              <a:rPr lang="en-US" dirty="0">
                <a:solidFill>
                  <a:srgbClr val="21217A"/>
                </a:solidFill>
              </a:rPr>
              <a:t>Push (3)</a:t>
            </a:r>
          </a:p>
        </p:txBody>
      </p:sp>
      <p:sp>
        <p:nvSpPr>
          <p:cNvPr id="11" name="TextBox 10">
            <a:extLst>
              <a:ext uri="{FF2B5EF4-FFF2-40B4-BE49-F238E27FC236}">
                <a16:creationId xmlns:a16="http://schemas.microsoft.com/office/drawing/2014/main" id="{D28D8D76-591C-CE38-5F23-3F3E06DE5970}"/>
              </a:ext>
            </a:extLst>
          </p:cNvPr>
          <p:cNvSpPr txBox="1"/>
          <p:nvPr/>
        </p:nvSpPr>
        <p:spPr>
          <a:xfrm>
            <a:off x="3581400" y="1720334"/>
            <a:ext cx="914400" cy="369332"/>
          </a:xfrm>
          <a:prstGeom prst="rect">
            <a:avLst/>
          </a:prstGeom>
          <a:solidFill>
            <a:schemeClr val="bg1"/>
          </a:solidFill>
        </p:spPr>
        <p:txBody>
          <a:bodyPr wrap="square" rtlCol="0">
            <a:spAutoFit/>
          </a:bodyPr>
          <a:lstStyle/>
          <a:p>
            <a:r>
              <a:rPr lang="en-US" dirty="0">
                <a:solidFill>
                  <a:srgbClr val="21217A"/>
                </a:solidFill>
              </a:rPr>
              <a:t>Push (5)</a:t>
            </a:r>
          </a:p>
        </p:txBody>
      </p:sp>
      <p:sp>
        <p:nvSpPr>
          <p:cNvPr id="12" name="TextBox 11">
            <a:extLst>
              <a:ext uri="{FF2B5EF4-FFF2-40B4-BE49-F238E27FC236}">
                <a16:creationId xmlns:a16="http://schemas.microsoft.com/office/drawing/2014/main" id="{5D73A4CC-9323-04F2-5E6B-CCCA78BAC50C}"/>
              </a:ext>
            </a:extLst>
          </p:cNvPr>
          <p:cNvSpPr txBox="1"/>
          <p:nvPr/>
        </p:nvSpPr>
        <p:spPr>
          <a:xfrm>
            <a:off x="4617730" y="914400"/>
            <a:ext cx="304800" cy="338554"/>
          </a:xfrm>
          <a:prstGeom prst="rect">
            <a:avLst/>
          </a:prstGeom>
          <a:noFill/>
        </p:spPr>
        <p:txBody>
          <a:bodyPr wrap="square" rtlCol="0">
            <a:spAutoFit/>
          </a:bodyPr>
          <a:lstStyle/>
          <a:p>
            <a:r>
              <a:rPr lang="en-US" sz="1600" dirty="0">
                <a:solidFill>
                  <a:srgbClr val="21217A"/>
                </a:solidFill>
              </a:rPr>
              <a:t>6</a:t>
            </a:r>
          </a:p>
        </p:txBody>
      </p:sp>
      <p:sp>
        <p:nvSpPr>
          <p:cNvPr id="13" name="TextBox 12">
            <a:extLst>
              <a:ext uri="{FF2B5EF4-FFF2-40B4-BE49-F238E27FC236}">
                <a16:creationId xmlns:a16="http://schemas.microsoft.com/office/drawing/2014/main" id="{38335370-D7CA-2CD9-B977-73257966297E}"/>
              </a:ext>
            </a:extLst>
          </p:cNvPr>
          <p:cNvSpPr txBox="1"/>
          <p:nvPr/>
        </p:nvSpPr>
        <p:spPr>
          <a:xfrm>
            <a:off x="4598450" y="1767719"/>
            <a:ext cx="251901" cy="338554"/>
          </a:xfrm>
          <a:prstGeom prst="rect">
            <a:avLst/>
          </a:prstGeom>
          <a:noFill/>
        </p:spPr>
        <p:txBody>
          <a:bodyPr wrap="square" rtlCol="0">
            <a:spAutoFit/>
          </a:bodyPr>
          <a:lstStyle/>
          <a:p>
            <a:r>
              <a:rPr lang="en-US" sz="1600" dirty="0">
                <a:solidFill>
                  <a:srgbClr val="21217A"/>
                </a:solidFill>
              </a:rPr>
              <a:t>3</a:t>
            </a:r>
          </a:p>
        </p:txBody>
      </p:sp>
      <p:sp>
        <p:nvSpPr>
          <p:cNvPr id="14" name="TextBox 13">
            <a:extLst>
              <a:ext uri="{FF2B5EF4-FFF2-40B4-BE49-F238E27FC236}">
                <a16:creationId xmlns:a16="http://schemas.microsoft.com/office/drawing/2014/main" id="{7BCE91AB-F1D7-940E-FFE7-11BF0DF3075A}"/>
              </a:ext>
            </a:extLst>
          </p:cNvPr>
          <p:cNvSpPr txBox="1"/>
          <p:nvPr/>
        </p:nvSpPr>
        <p:spPr>
          <a:xfrm>
            <a:off x="5410200" y="1661198"/>
            <a:ext cx="277091" cy="338554"/>
          </a:xfrm>
          <a:prstGeom prst="rect">
            <a:avLst/>
          </a:prstGeom>
          <a:noFill/>
        </p:spPr>
        <p:txBody>
          <a:bodyPr wrap="square" rtlCol="0">
            <a:spAutoFit/>
          </a:bodyPr>
          <a:lstStyle/>
          <a:p>
            <a:r>
              <a:rPr lang="en-US" sz="1600" dirty="0">
                <a:solidFill>
                  <a:srgbClr val="21217A"/>
                </a:solidFill>
              </a:rPr>
              <a:t>6</a:t>
            </a:r>
          </a:p>
        </p:txBody>
      </p:sp>
      <p:sp>
        <p:nvSpPr>
          <p:cNvPr id="15" name="Rectangle 14">
            <a:extLst>
              <a:ext uri="{FF2B5EF4-FFF2-40B4-BE49-F238E27FC236}">
                <a16:creationId xmlns:a16="http://schemas.microsoft.com/office/drawing/2014/main" id="{E6044362-B3B8-E27B-2FFC-B2FC453361AF}"/>
              </a:ext>
            </a:extLst>
          </p:cNvPr>
          <p:cNvSpPr/>
          <p:nvPr/>
        </p:nvSpPr>
        <p:spPr>
          <a:xfrm>
            <a:off x="5257800" y="621268"/>
            <a:ext cx="838200"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65B7A6D-5077-F955-21B4-C75FFF635709}"/>
              </a:ext>
            </a:extLst>
          </p:cNvPr>
          <p:cNvSpPr/>
          <p:nvPr/>
        </p:nvSpPr>
        <p:spPr>
          <a:xfrm>
            <a:off x="5219241" y="1704105"/>
            <a:ext cx="838200"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B635BA5-88E7-F15F-3304-0242F773DFF3}"/>
              </a:ext>
            </a:extLst>
          </p:cNvPr>
          <p:cNvSpPr txBox="1"/>
          <p:nvPr/>
        </p:nvSpPr>
        <p:spPr>
          <a:xfrm>
            <a:off x="2895602" y="631581"/>
            <a:ext cx="304800" cy="338554"/>
          </a:xfrm>
          <a:prstGeom prst="rect">
            <a:avLst/>
          </a:prstGeom>
          <a:solidFill>
            <a:schemeClr val="bg1"/>
          </a:solidFill>
          <a:ln>
            <a:solidFill>
              <a:schemeClr val="bg1"/>
            </a:solidFill>
          </a:ln>
        </p:spPr>
        <p:txBody>
          <a:bodyPr wrap="square" rtlCol="0">
            <a:spAutoFit/>
          </a:bodyPr>
          <a:lstStyle/>
          <a:p>
            <a:r>
              <a:rPr lang="en-US" sz="1600" dirty="0">
                <a:solidFill>
                  <a:srgbClr val="21217A"/>
                </a:solidFill>
              </a:rPr>
              <a:t>3</a:t>
            </a:r>
          </a:p>
        </p:txBody>
      </p:sp>
      <p:sp>
        <p:nvSpPr>
          <p:cNvPr id="18" name="TextBox 17">
            <a:extLst>
              <a:ext uri="{FF2B5EF4-FFF2-40B4-BE49-F238E27FC236}">
                <a16:creationId xmlns:a16="http://schemas.microsoft.com/office/drawing/2014/main" id="{2ED2A049-686B-6607-5143-78854D63315C}"/>
              </a:ext>
            </a:extLst>
          </p:cNvPr>
          <p:cNvSpPr txBox="1"/>
          <p:nvPr/>
        </p:nvSpPr>
        <p:spPr>
          <a:xfrm>
            <a:off x="2895600" y="1676400"/>
            <a:ext cx="304800" cy="338554"/>
          </a:xfrm>
          <a:prstGeom prst="rect">
            <a:avLst/>
          </a:prstGeom>
          <a:solidFill>
            <a:schemeClr val="bg1"/>
          </a:solidFill>
          <a:ln>
            <a:solidFill>
              <a:schemeClr val="bg1"/>
            </a:solidFill>
          </a:ln>
        </p:spPr>
        <p:txBody>
          <a:bodyPr wrap="square" rtlCol="0">
            <a:spAutoFit/>
          </a:bodyPr>
          <a:lstStyle/>
          <a:p>
            <a:r>
              <a:rPr lang="en-US" sz="1600" dirty="0">
                <a:solidFill>
                  <a:srgbClr val="21217A"/>
                </a:solidFill>
              </a:rPr>
              <a:t>5</a:t>
            </a:r>
          </a:p>
        </p:txBody>
      </p:sp>
      <p:sp>
        <p:nvSpPr>
          <p:cNvPr id="19" name="TextBox 18">
            <a:extLst>
              <a:ext uri="{FF2B5EF4-FFF2-40B4-BE49-F238E27FC236}">
                <a16:creationId xmlns:a16="http://schemas.microsoft.com/office/drawing/2014/main" id="{1A20DADF-7E14-DCB8-077F-5B3A94064CB6}"/>
              </a:ext>
            </a:extLst>
          </p:cNvPr>
          <p:cNvSpPr txBox="1"/>
          <p:nvPr/>
        </p:nvSpPr>
        <p:spPr>
          <a:xfrm>
            <a:off x="2895600" y="2749841"/>
            <a:ext cx="304800" cy="338554"/>
          </a:xfrm>
          <a:prstGeom prst="rect">
            <a:avLst/>
          </a:prstGeom>
          <a:solidFill>
            <a:schemeClr val="bg1"/>
          </a:solidFill>
          <a:ln>
            <a:solidFill>
              <a:schemeClr val="bg1"/>
            </a:solidFill>
          </a:ln>
        </p:spPr>
        <p:txBody>
          <a:bodyPr wrap="square" rtlCol="0">
            <a:spAutoFit/>
          </a:bodyPr>
          <a:lstStyle/>
          <a:p>
            <a:r>
              <a:rPr lang="en-US" sz="1600" b="1" dirty="0">
                <a:solidFill>
                  <a:srgbClr val="21217A"/>
                </a:solidFill>
              </a:rPr>
              <a:t>+</a:t>
            </a:r>
          </a:p>
        </p:txBody>
      </p:sp>
      <p:grpSp>
        <p:nvGrpSpPr>
          <p:cNvPr id="24" name="Group 23">
            <a:extLst>
              <a:ext uri="{FF2B5EF4-FFF2-40B4-BE49-F238E27FC236}">
                <a16:creationId xmlns:a16="http://schemas.microsoft.com/office/drawing/2014/main" id="{03700658-EFC7-43F0-B41B-7A47203757F3}"/>
              </a:ext>
            </a:extLst>
          </p:cNvPr>
          <p:cNvGrpSpPr/>
          <p:nvPr/>
        </p:nvGrpSpPr>
        <p:grpSpPr>
          <a:xfrm>
            <a:off x="5105400" y="2419526"/>
            <a:ext cx="1504721" cy="1009474"/>
            <a:chOff x="6477000" y="2553052"/>
            <a:chExt cx="1396388" cy="1167249"/>
          </a:xfrm>
        </p:grpSpPr>
        <p:sp>
          <p:nvSpPr>
            <p:cNvPr id="20" name="Rectangle 19">
              <a:extLst>
                <a:ext uri="{FF2B5EF4-FFF2-40B4-BE49-F238E27FC236}">
                  <a16:creationId xmlns:a16="http://schemas.microsoft.com/office/drawing/2014/main" id="{A4BDF91B-FF14-9D93-A329-952FC2DE95FD}"/>
                </a:ext>
              </a:extLst>
            </p:cNvPr>
            <p:cNvSpPr/>
            <p:nvPr/>
          </p:nvSpPr>
          <p:spPr>
            <a:xfrm>
              <a:off x="6477000" y="2553052"/>
              <a:ext cx="1396388" cy="875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5E9D57"/>
                  </a:solidFill>
                </a:rPr>
                <a:t>value 1 = pop() </a:t>
              </a:r>
              <a:r>
                <a:rPr lang="en-US" sz="1100" b="1" dirty="0">
                  <a:solidFill>
                    <a:srgbClr val="D02BBF"/>
                  </a:solidFill>
                </a:rPr>
                <a:t>//5</a:t>
              </a:r>
            </a:p>
            <a:p>
              <a:pPr algn="ctr"/>
              <a:r>
                <a:rPr lang="en-US" sz="1100" b="1" dirty="0">
                  <a:solidFill>
                    <a:srgbClr val="5E9D57"/>
                  </a:solidFill>
                </a:rPr>
                <a:t>Value2 = pop() </a:t>
              </a:r>
              <a:r>
                <a:rPr lang="en-US" sz="1100" b="1" dirty="0">
                  <a:solidFill>
                    <a:srgbClr val="D02BBF"/>
                  </a:solidFill>
                </a:rPr>
                <a:t>//3</a:t>
              </a:r>
            </a:p>
            <a:p>
              <a:pPr algn="ctr"/>
              <a:r>
                <a:rPr lang="en-US" sz="1100" b="1" dirty="0">
                  <a:solidFill>
                    <a:srgbClr val="5E9D57"/>
                  </a:solidFill>
                </a:rPr>
                <a:t>Result = 5+3 </a:t>
              </a:r>
              <a:r>
                <a:rPr lang="en-US" sz="1100" b="1" dirty="0">
                  <a:solidFill>
                    <a:srgbClr val="D02BBF"/>
                  </a:solidFill>
                </a:rPr>
                <a:t>//8</a:t>
              </a:r>
            </a:p>
            <a:p>
              <a:pPr algn="ctr"/>
              <a:r>
                <a:rPr lang="en-US" sz="1100" b="1" dirty="0">
                  <a:solidFill>
                    <a:srgbClr val="5E9D57"/>
                  </a:solidFill>
                </a:rPr>
                <a:t>Push(8)</a:t>
              </a:r>
            </a:p>
          </p:txBody>
        </p:sp>
        <p:sp>
          <p:nvSpPr>
            <p:cNvPr id="21" name="Rectangle 20">
              <a:extLst>
                <a:ext uri="{FF2B5EF4-FFF2-40B4-BE49-F238E27FC236}">
                  <a16:creationId xmlns:a16="http://schemas.microsoft.com/office/drawing/2014/main" id="{66D0DE1E-A9BE-997B-CDA2-D23751513676}"/>
                </a:ext>
              </a:extLst>
            </p:cNvPr>
            <p:cNvSpPr/>
            <p:nvPr/>
          </p:nvSpPr>
          <p:spPr>
            <a:xfrm>
              <a:off x="6477000" y="3352800"/>
              <a:ext cx="1269922" cy="367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DB7C16"/>
                  </a:solidFill>
                </a:rPr>
                <a:t>(5+3)</a:t>
              </a:r>
            </a:p>
          </p:txBody>
        </p:sp>
      </p:grpSp>
      <p:sp>
        <p:nvSpPr>
          <p:cNvPr id="22" name="TextBox 21">
            <a:extLst>
              <a:ext uri="{FF2B5EF4-FFF2-40B4-BE49-F238E27FC236}">
                <a16:creationId xmlns:a16="http://schemas.microsoft.com/office/drawing/2014/main" id="{024C3580-513E-E5C1-1C1D-D731668AC355}"/>
              </a:ext>
            </a:extLst>
          </p:cNvPr>
          <p:cNvSpPr txBox="1"/>
          <p:nvPr/>
        </p:nvSpPr>
        <p:spPr>
          <a:xfrm>
            <a:off x="4610100" y="685800"/>
            <a:ext cx="304800" cy="338554"/>
          </a:xfrm>
          <a:prstGeom prst="rect">
            <a:avLst/>
          </a:prstGeom>
          <a:noFill/>
        </p:spPr>
        <p:txBody>
          <a:bodyPr wrap="square" rtlCol="0">
            <a:spAutoFit/>
          </a:bodyPr>
          <a:lstStyle/>
          <a:p>
            <a:r>
              <a:rPr lang="en-US" sz="1600" dirty="0">
                <a:solidFill>
                  <a:srgbClr val="21217A"/>
                </a:solidFill>
              </a:rPr>
              <a:t>3</a:t>
            </a:r>
          </a:p>
        </p:txBody>
      </p:sp>
      <p:sp>
        <p:nvSpPr>
          <p:cNvPr id="23" name="TextBox 22">
            <a:extLst>
              <a:ext uri="{FF2B5EF4-FFF2-40B4-BE49-F238E27FC236}">
                <a16:creationId xmlns:a16="http://schemas.microsoft.com/office/drawing/2014/main" id="{5ED79D94-5DEC-7BAC-5AF2-A5C9AAAD43A8}"/>
              </a:ext>
            </a:extLst>
          </p:cNvPr>
          <p:cNvSpPr txBox="1"/>
          <p:nvPr/>
        </p:nvSpPr>
        <p:spPr>
          <a:xfrm>
            <a:off x="4615720" y="1529938"/>
            <a:ext cx="304800" cy="338554"/>
          </a:xfrm>
          <a:prstGeom prst="rect">
            <a:avLst/>
          </a:prstGeom>
          <a:noFill/>
        </p:spPr>
        <p:txBody>
          <a:bodyPr wrap="square" rtlCol="0">
            <a:spAutoFit/>
          </a:bodyPr>
          <a:lstStyle/>
          <a:p>
            <a:r>
              <a:rPr lang="en-US" sz="1600" dirty="0">
                <a:solidFill>
                  <a:srgbClr val="21217A"/>
                </a:solidFill>
              </a:rPr>
              <a:t>5</a:t>
            </a:r>
          </a:p>
        </p:txBody>
      </p:sp>
      <p:sp>
        <p:nvSpPr>
          <p:cNvPr id="29" name="Rectangle 28">
            <a:extLst>
              <a:ext uri="{FF2B5EF4-FFF2-40B4-BE49-F238E27FC236}">
                <a16:creationId xmlns:a16="http://schemas.microsoft.com/office/drawing/2014/main" id="{C9AF9FBC-CD48-08F6-A3D7-6744C7E4BCE5}"/>
              </a:ext>
            </a:extLst>
          </p:cNvPr>
          <p:cNvSpPr/>
          <p:nvPr/>
        </p:nvSpPr>
        <p:spPr>
          <a:xfrm flipH="1">
            <a:off x="4191000" y="2928788"/>
            <a:ext cx="45719" cy="1192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9713ED9-2F22-A1E2-E846-44F5B06D5E46}"/>
              </a:ext>
            </a:extLst>
          </p:cNvPr>
          <p:cNvSpPr txBox="1"/>
          <p:nvPr/>
        </p:nvSpPr>
        <p:spPr>
          <a:xfrm>
            <a:off x="4605161" y="1993105"/>
            <a:ext cx="277091" cy="338554"/>
          </a:xfrm>
          <a:prstGeom prst="rect">
            <a:avLst/>
          </a:prstGeom>
          <a:noFill/>
        </p:spPr>
        <p:txBody>
          <a:bodyPr wrap="square" rtlCol="0">
            <a:spAutoFit/>
          </a:bodyPr>
          <a:lstStyle/>
          <a:p>
            <a:r>
              <a:rPr lang="en-US" sz="1600" dirty="0">
                <a:solidFill>
                  <a:srgbClr val="21217A"/>
                </a:solidFill>
              </a:rPr>
              <a:t>6</a:t>
            </a:r>
          </a:p>
        </p:txBody>
      </p:sp>
      <p:sp>
        <p:nvSpPr>
          <p:cNvPr id="33" name="TextBox 32">
            <a:extLst>
              <a:ext uri="{FF2B5EF4-FFF2-40B4-BE49-F238E27FC236}">
                <a16:creationId xmlns:a16="http://schemas.microsoft.com/office/drawing/2014/main" id="{76E472D5-6EE0-49AF-E158-B01534D8EFE0}"/>
              </a:ext>
            </a:extLst>
          </p:cNvPr>
          <p:cNvSpPr txBox="1"/>
          <p:nvPr/>
        </p:nvSpPr>
        <p:spPr>
          <a:xfrm>
            <a:off x="4605160" y="2838904"/>
            <a:ext cx="277091" cy="338554"/>
          </a:xfrm>
          <a:prstGeom prst="rect">
            <a:avLst/>
          </a:prstGeom>
          <a:noFill/>
        </p:spPr>
        <p:txBody>
          <a:bodyPr wrap="square" rtlCol="0">
            <a:spAutoFit/>
          </a:bodyPr>
          <a:lstStyle/>
          <a:p>
            <a:r>
              <a:rPr lang="en-US" sz="1600" dirty="0">
                <a:solidFill>
                  <a:srgbClr val="21217A"/>
                </a:solidFill>
              </a:rPr>
              <a:t>8</a:t>
            </a:r>
          </a:p>
        </p:txBody>
      </p:sp>
      <p:sp>
        <p:nvSpPr>
          <p:cNvPr id="34" name="TextBox 33">
            <a:extLst>
              <a:ext uri="{FF2B5EF4-FFF2-40B4-BE49-F238E27FC236}">
                <a16:creationId xmlns:a16="http://schemas.microsoft.com/office/drawing/2014/main" id="{B816A0E3-2C63-39C3-7D06-D318573D7275}"/>
              </a:ext>
            </a:extLst>
          </p:cNvPr>
          <p:cNvSpPr txBox="1"/>
          <p:nvPr/>
        </p:nvSpPr>
        <p:spPr>
          <a:xfrm>
            <a:off x="4615720" y="3061320"/>
            <a:ext cx="277091" cy="338554"/>
          </a:xfrm>
          <a:prstGeom prst="rect">
            <a:avLst/>
          </a:prstGeom>
          <a:noFill/>
        </p:spPr>
        <p:txBody>
          <a:bodyPr wrap="square" rtlCol="0">
            <a:spAutoFit/>
          </a:bodyPr>
          <a:lstStyle/>
          <a:p>
            <a:r>
              <a:rPr lang="en-US" sz="1600" dirty="0">
                <a:solidFill>
                  <a:srgbClr val="21217A"/>
                </a:solidFill>
              </a:rPr>
              <a:t>6</a:t>
            </a:r>
          </a:p>
        </p:txBody>
      </p:sp>
      <p:sp>
        <p:nvSpPr>
          <p:cNvPr id="35" name="TextBox 34">
            <a:extLst>
              <a:ext uri="{FF2B5EF4-FFF2-40B4-BE49-F238E27FC236}">
                <a16:creationId xmlns:a16="http://schemas.microsoft.com/office/drawing/2014/main" id="{50BAA9B2-0D7C-9625-E339-520E2D1C8DFD}"/>
              </a:ext>
            </a:extLst>
          </p:cNvPr>
          <p:cNvSpPr txBox="1"/>
          <p:nvPr/>
        </p:nvSpPr>
        <p:spPr>
          <a:xfrm>
            <a:off x="4092418" y="2880671"/>
            <a:ext cx="277090" cy="215444"/>
          </a:xfrm>
          <a:prstGeom prst="rect">
            <a:avLst/>
          </a:prstGeom>
          <a:noFill/>
        </p:spPr>
        <p:txBody>
          <a:bodyPr wrap="square" rtlCol="0">
            <a:spAutoFit/>
          </a:bodyPr>
          <a:lstStyle/>
          <a:p>
            <a:r>
              <a:rPr lang="en-US" sz="800" dirty="0">
                <a:solidFill>
                  <a:srgbClr val="5E9D57"/>
                </a:solidFill>
              </a:rPr>
              <a:t>+</a:t>
            </a:r>
          </a:p>
        </p:txBody>
      </p:sp>
      <p:sp>
        <p:nvSpPr>
          <p:cNvPr id="39" name="TextBox 38">
            <a:extLst>
              <a:ext uri="{FF2B5EF4-FFF2-40B4-BE49-F238E27FC236}">
                <a16:creationId xmlns:a16="http://schemas.microsoft.com/office/drawing/2014/main" id="{EF30A05E-1025-0CDF-6EE7-9B1CF4374026}"/>
              </a:ext>
            </a:extLst>
          </p:cNvPr>
          <p:cNvSpPr txBox="1"/>
          <p:nvPr/>
        </p:nvSpPr>
        <p:spPr>
          <a:xfrm>
            <a:off x="2586504" y="6201332"/>
            <a:ext cx="4672051" cy="707886"/>
          </a:xfrm>
          <a:prstGeom prst="rect">
            <a:avLst/>
          </a:prstGeom>
          <a:solidFill>
            <a:schemeClr val="bg1"/>
          </a:solidFill>
        </p:spPr>
        <p:txBody>
          <a:bodyPr wrap="square" rtlCol="0">
            <a:spAutoFit/>
          </a:bodyPr>
          <a:lstStyle/>
          <a:p>
            <a:r>
              <a:rPr lang="en-US" sz="1600" b="1" dirty="0">
                <a:solidFill>
                  <a:srgbClr val="161673"/>
                </a:solidFill>
                <a:latin typeface="Calibri" panose="020F0502020204030204" pitchFamily="34" charset="0"/>
                <a:ea typeface="Calibri" panose="020F0502020204030204" pitchFamily="34" charset="0"/>
                <a:cs typeface="Calibri" panose="020F0502020204030204" pitchFamily="34" charset="0"/>
              </a:rPr>
              <a:t>Prefix Expression </a:t>
            </a:r>
            <a:r>
              <a:rPr lang="en-US" sz="1600" b="1" dirty="0">
                <a:solidFill>
                  <a:srgbClr val="E0165E"/>
                </a:solidFill>
                <a:latin typeface="Calibri" panose="020F0502020204030204" pitchFamily="34" charset="0"/>
                <a:ea typeface="Calibri" panose="020F0502020204030204" pitchFamily="34" charset="0"/>
                <a:cs typeface="Calibri" panose="020F0502020204030204" pitchFamily="34" charset="0"/>
              </a:rPr>
              <a:t>* + 5 3 – 8 2 </a:t>
            </a:r>
            <a:r>
              <a:rPr lang="en-US" sz="1600" b="1" dirty="0">
                <a:solidFill>
                  <a:srgbClr val="161673"/>
                </a:solidFill>
                <a:latin typeface="Calibri" panose="020F0502020204030204" pitchFamily="34" charset="0"/>
                <a:ea typeface="Calibri" panose="020F0502020204030204" pitchFamily="34" charset="0"/>
                <a:cs typeface="Calibri" panose="020F0502020204030204" pitchFamily="34" charset="0"/>
              </a:rPr>
              <a:t>value is</a:t>
            </a:r>
            <a:r>
              <a:rPr lang="en-US" sz="1600" b="1" dirty="0">
                <a:solidFill>
                  <a:srgbClr val="E0165E"/>
                </a:solidFill>
                <a:latin typeface="Calibri" panose="020F0502020204030204" pitchFamily="34" charset="0"/>
                <a:ea typeface="Calibri" panose="020F0502020204030204" pitchFamily="34" charset="0"/>
                <a:cs typeface="Calibri" panose="020F0502020204030204" pitchFamily="34" charset="0"/>
              </a:rPr>
              <a:t> </a:t>
            </a:r>
            <a:r>
              <a:rPr lang="en-US" sz="2400" b="1" dirty="0">
                <a:solidFill>
                  <a:srgbClr val="106D06"/>
                </a:solidFill>
                <a:latin typeface="Calibri" panose="020F0502020204030204" pitchFamily="34" charset="0"/>
                <a:ea typeface="Calibri" panose="020F0502020204030204" pitchFamily="34" charset="0"/>
                <a:cs typeface="Calibri" panose="020F0502020204030204" pitchFamily="34" charset="0"/>
              </a:rPr>
              <a:t>48</a:t>
            </a:r>
            <a:endParaRPr lang="en-US" sz="1600" b="1" dirty="0">
              <a:solidFill>
                <a:srgbClr val="106D06"/>
              </a:solidFill>
              <a:latin typeface="Calibri" panose="020F0502020204030204" pitchFamily="34" charset="0"/>
              <a:ea typeface="Calibri" panose="020F0502020204030204" pitchFamily="34" charset="0"/>
              <a:cs typeface="Calibri" panose="020F0502020204030204" pitchFamily="34" charset="0"/>
            </a:endParaRPr>
          </a:p>
          <a:p>
            <a:endParaRPr lang="en-US" sz="1600" dirty="0">
              <a:solidFill>
                <a:srgbClr val="161673"/>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8384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ED63745C-1033-958F-9F17-AB93DBB51A3B}"/>
              </a:ext>
            </a:extLst>
          </p:cNvPr>
          <p:cNvSpPr>
            <a:spLocks noChangeArrowheads="1"/>
          </p:cNvSpPr>
          <p:nvPr/>
        </p:nvSpPr>
        <p:spPr bwMode="auto">
          <a:xfrm>
            <a:off x="669636" y="990600"/>
            <a:ext cx="82296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800" b="1" dirty="0">
                <a:solidFill>
                  <a:srgbClr val="CC0000"/>
                </a:solidFill>
              </a:rPr>
              <a:t>What is the result  of evaluation for the following prefix expressions?</a:t>
            </a:r>
          </a:p>
          <a:p>
            <a:pPr>
              <a:spcBef>
                <a:spcPct val="0"/>
              </a:spcBef>
              <a:buFontTx/>
              <a:buNone/>
            </a:pPr>
            <a:endParaRPr lang="en-US" altLang="en-US" sz="2800" b="1" dirty="0">
              <a:solidFill>
                <a:srgbClr val="CC0000"/>
              </a:solidFill>
            </a:endParaRPr>
          </a:p>
          <a:p>
            <a:pPr marL="571500" indent="-571500">
              <a:spcBef>
                <a:spcPct val="0"/>
              </a:spcBef>
              <a:buFontTx/>
              <a:buAutoNum type="romanLcParenBoth"/>
            </a:pPr>
            <a:r>
              <a:rPr lang="en-US" sz="2400" b="1" dirty="0"/>
              <a:t>+ * 2 + / 14 2 5 1  </a:t>
            </a:r>
          </a:p>
          <a:p>
            <a:pPr marL="571500" indent="-571500">
              <a:spcBef>
                <a:spcPct val="0"/>
              </a:spcBef>
              <a:buFontTx/>
              <a:buAutoNum type="romanLcParenBoth"/>
            </a:pPr>
            <a:r>
              <a:rPr lang="en-US" sz="2400" b="1" dirty="0"/>
              <a:t>– * 6 3 – 4 1  </a:t>
            </a:r>
          </a:p>
          <a:p>
            <a:pPr marL="571500" indent="-571500">
              <a:spcBef>
                <a:spcPct val="0"/>
              </a:spcBef>
              <a:buFontTx/>
              <a:buAutoNum type="romanLcParenBoth"/>
            </a:pPr>
            <a:r>
              <a:rPr lang="en-US" sz="2400" b="1" dirty="0"/>
              <a:t>+ + 2 6 + – 13 2 4</a:t>
            </a:r>
          </a:p>
          <a:p>
            <a:pPr>
              <a:spcBef>
                <a:spcPct val="0"/>
              </a:spcBef>
              <a:buFontTx/>
              <a:buNone/>
            </a:pPr>
            <a:endParaRPr lang="en-US" altLang="en-US" sz="2800" b="1" dirty="0">
              <a:solidFill>
                <a:srgbClr val="CC0000"/>
              </a:solidFill>
            </a:endParaRPr>
          </a:p>
          <a:p>
            <a:pPr>
              <a:spcBef>
                <a:spcPct val="0"/>
              </a:spcBef>
              <a:buFontTx/>
              <a:buNone/>
            </a:pPr>
            <a:r>
              <a:rPr lang="en-US" altLang="en-US" sz="2800" b="1" dirty="0">
                <a:solidFill>
                  <a:srgbClr val="CC0000"/>
                </a:solidFill>
              </a:rPr>
              <a:t>Answer: </a:t>
            </a:r>
          </a:p>
          <a:p>
            <a:pPr>
              <a:spcBef>
                <a:spcPct val="0"/>
              </a:spcBef>
              <a:buFontTx/>
              <a:buNone/>
            </a:pPr>
            <a:endParaRPr lang="en-US" altLang="en-US" sz="2800" b="1" dirty="0"/>
          </a:p>
          <a:p>
            <a:pPr>
              <a:spcBef>
                <a:spcPct val="0"/>
              </a:spcBef>
              <a:buFontTx/>
              <a:buNone/>
            </a:pPr>
            <a:r>
              <a:rPr lang="en-US" altLang="en-US" sz="2800" b="1" dirty="0"/>
              <a:t>(i)   25</a:t>
            </a:r>
          </a:p>
          <a:p>
            <a:pPr>
              <a:spcBef>
                <a:spcPct val="0"/>
              </a:spcBef>
              <a:buFontTx/>
              <a:buNone/>
            </a:pPr>
            <a:r>
              <a:rPr lang="en-US" altLang="en-US" sz="2800" b="1" dirty="0"/>
              <a:t>(ii)  15</a:t>
            </a:r>
          </a:p>
          <a:p>
            <a:pPr>
              <a:spcBef>
                <a:spcPct val="0"/>
              </a:spcBef>
              <a:buFontTx/>
              <a:buNone/>
            </a:pPr>
            <a:r>
              <a:rPr lang="en-US" altLang="en-US" sz="2800" b="1" dirty="0"/>
              <a:t>(iii) 23</a:t>
            </a:r>
          </a:p>
          <a:p>
            <a:pPr>
              <a:spcBef>
                <a:spcPct val="0"/>
              </a:spcBef>
              <a:buFontTx/>
              <a:buNone/>
            </a:pPr>
            <a:endParaRPr lang="en-US" altLang="en-US" sz="2800" b="1" dirty="0"/>
          </a:p>
        </p:txBody>
      </p:sp>
      <p:sp>
        <p:nvSpPr>
          <p:cNvPr id="37891" name="Rectangle 3">
            <a:extLst>
              <a:ext uri="{FF2B5EF4-FFF2-40B4-BE49-F238E27FC236}">
                <a16:creationId xmlns:a16="http://schemas.microsoft.com/office/drawing/2014/main" id="{409C7325-CE97-5DC7-B276-FFDE58EC4BD7}"/>
              </a:ext>
            </a:extLst>
          </p:cNvPr>
          <p:cNvSpPr>
            <a:spLocks noChangeArrowheads="1"/>
          </p:cNvSpPr>
          <p:nvPr/>
        </p:nvSpPr>
        <p:spPr bwMode="auto">
          <a:xfrm>
            <a:off x="690418" y="304800"/>
            <a:ext cx="800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3600" dirty="0">
                <a:solidFill>
                  <a:srgbClr val="3333CC"/>
                </a:solidFill>
              </a:rPr>
              <a:t>Self Test-4</a:t>
            </a:r>
            <a:endParaRPr lang="en-US" altLang="en-US" b="1" dirty="0">
              <a:solidFill>
                <a:srgbClr val="3333CC"/>
              </a:solidFill>
            </a:endParaRPr>
          </a:p>
        </p:txBody>
      </p:sp>
      <p:pic>
        <p:nvPicPr>
          <p:cNvPr id="68610" name="Picture 2">
            <a:extLst>
              <a:ext uri="{FF2B5EF4-FFF2-40B4-BE49-F238E27FC236}">
                <a16:creationId xmlns:a16="http://schemas.microsoft.com/office/drawing/2014/main" id="{28724427-6555-CF06-0E0B-478A7A6CA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286000"/>
            <a:ext cx="4816764" cy="442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18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90">
                                            <p:txEl>
                                              <p:pRg st="6" end="6"/>
                                            </p:txEl>
                                          </p:spTgt>
                                        </p:tgtEl>
                                        <p:attrNameLst>
                                          <p:attrName>style.visibility</p:attrName>
                                        </p:attrNameLst>
                                      </p:cBhvr>
                                      <p:to>
                                        <p:strVal val="visible"/>
                                      </p:to>
                                    </p:set>
                                    <p:animEffect transition="in" filter="fade">
                                      <p:cBhvr>
                                        <p:cTn id="7" dur="500"/>
                                        <p:tgtEl>
                                          <p:spTgt spid="37890">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7890">
                                            <p:txEl>
                                              <p:pRg st="8" end="8"/>
                                            </p:txEl>
                                          </p:spTgt>
                                        </p:tgtEl>
                                        <p:attrNameLst>
                                          <p:attrName>style.visibility</p:attrName>
                                        </p:attrNameLst>
                                      </p:cBhvr>
                                      <p:to>
                                        <p:strVal val="visible"/>
                                      </p:to>
                                    </p:set>
                                    <p:animEffect transition="in" filter="fade">
                                      <p:cBhvr>
                                        <p:cTn id="10" dur="500"/>
                                        <p:tgtEl>
                                          <p:spTgt spid="37890">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7890">
                                            <p:txEl>
                                              <p:pRg st="9" end="9"/>
                                            </p:txEl>
                                          </p:spTgt>
                                        </p:tgtEl>
                                        <p:attrNameLst>
                                          <p:attrName>style.visibility</p:attrName>
                                        </p:attrNameLst>
                                      </p:cBhvr>
                                      <p:to>
                                        <p:strVal val="visible"/>
                                      </p:to>
                                    </p:set>
                                    <p:animEffect transition="in" filter="fade">
                                      <p:cBhvr>
                                        <p:cTn id="13" dur="500"/>
                                        <p:tgtEl>
                                          <p:spTgt spid="37890">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7890">
                                            <p:txEl>
                                              <p:pRg st="10" end="10"/>
                                            </p:txEl>
                                          </p:spTgt>
                                        </p:tgtEl>
                                        <p:attrNameLst>
                                          <p:attrName>style.visibility</p:attrName>
                                        </p:attrNameLst>
                                      </p:cBhvr>
                                      <p:to>
                                        <p:strVal val="visible"/>
                                      </p:to>
                                    </p:set>
                                    <p:animEffect transition="in" filter="fade">
                                      <p:cBhvr>
                                        <p:cTn id="16" dur="500"/>
                                        <p:tgtEl>
                                          <p:spTgt spid="37890">
                                            <p:txEl>
                                              <p:pRg st="10" end="1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8610"/>
                                        </p:tgtEl>
                                        <p:attrNameLst>
                                          <p:attrName>style.visibility</p:attrName>
                                        </p:attrNameLst>
                                      </p:cBhvr>
                                      <p:to>
                                        <p:strVal val="visible"/>
                                      </p:to>
                                    </p:set>
                                    <p:animEffect transition="in" filter="fade">
                                      <p:cBhvr>
                                        <p:cTn id="21" dur="500"/>
                                        <p:tgtEl>
                                          <p:spTgt spid="68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DF5CFA-19B2-C6B9-27C9-C4DD32753CDB}"/>
              </a:ext>
            </a:extLst>
          </p:cNvPr>
          <p:cNvSpPr>
            <a:spLocks noGrp="1"/>
          </p:cNvSpPr>
          <p:nvPr>
            <p:ph idx="1"/>
          </p:nvPr>
        </p:nvSpPr>
        <p:spPr>
          <a:xfrm>
            <a:off x="609600" y="2088614"/>
            <a:ext cx="7924800" cy="5715000"/>
          </a:xfrm>
        </p:spPr>
        <p:txBody>
          <a:bodyPr/>
          <a:lstStyle/>
          <a:p>
            <a:pPr algn="just"/>
            <a:r>
              <a:rPr lang="en-US" sz="2400" b="0" i="0" dirty="0">
                <a:solidFill>
                  <a:srgbClr val="333333"/>
                </a:solidFill>
                <a:effectLst/>
              </a:rPr>
              <a:t>In the previous expression, there are three operators. The operands for the first plus operator are </a:t>
            </a:r>
            <a:r>
              <a:rPr lang="en-US" sz="2400" b="1" i="0" dirty="0">
                <a:solidFill>
                  <a:srgbClr val="3333CC"/>
                </a:solidFill>
                <a:effectLst/>
              </a:rPr>
              <a:t>p</a:t>
            </a:r>
            <a:r>
              <a:rPr lang="en-US" sz="2400" b="0" i="0" dirty="0">
                <a:solidFill>
                  <a:srgbClr val="333333"/>
                </a:solidFill>
                <a:effectLst/>
              </a:rPr>
              <a:t> and </a:t>
            </a:r>
            <a:r>
              <a:rPr lang="en-US" sz="2400" b="1" i="0" dirty="0">
                <a:solidFill>
                  <a:srgbClr val="3333CC"/>
                </a:solidFill>
                <a:effectLst/>
              </a:rPr>
              <a:t>q</a:t>
            </a:r>
            <a:r>
              <a:rPr lang="en-US" sz="2400" b="0" i="0" dirty="0">
                <a:solidFill>
                  <a:srgbClr val="333333"/>
                </a:solidFill>
                <a:effectLst/>
              </a:rPr>
              <a:t>, the operands for the second plus operator are </a:t>
            </a:r>
            <a:r>
              <a:rPr lang="en-US" sz="2400" b="1" i="0" dirty="0">
                <a:solidFill>
                  <a:srgbClr val="3333CC"/>
                </a:solidFill>
                <a:effectLst/>
              </a:rPr>
              <a:t>r</a:t>
            </a:r>
            <a:r>
              <a:rPr lang="en-US" sz="2400" b="0" i="0" dirty="0">
                <a:solidFill>
                  <a:srgbClr val="333333"/>
                </a:solidFill>
                <a:effectLst/>
              </a:rPr>
              <a:t> and </a:t>
            </a:r>
            <a:r>
              <a:rPr lang="en-US" sz="2400" b="1" i="0" dirty="0">
                <a:solidFill>
                  <a:srgbClr val="3333CC"/>
                </a:solidFill>
                <a:effectLst/>
              </a:rPr>
              <a:t>s</a:t>
            </a:r>
            <a:r>
              <a:rPr lang="en-US" sz="2400" b="0" i="0" dirty="0">
                <a:solidFill>
                  <a:srgbClr val="333333"/>
                </a:solidFill>
                <a:effectLst/>
              </a:rPr>
              <a:t>. </a:t>
            </a:r>
          </a:p>
          <a:p>
            <a:pPr algn="just"/>
            <a:endParaRPr lang="en-US" sz="2400" dirty="0">
              <a:solidFill>
                <a:srgbClr val="333333"/>
              </a:solidFill>
            </a:endParaRPr>
          </a:p>
          <a:p>
            <a:pPr algn="just"/>
            <a:r>
              <a:rPr lang="en-US" sz="2400" b="0" i="0" dirty="0">
                <a:solidFill>
                  <a:srgbClr val="333333"/>
                </a:solidFill>
                <a:effectLst/>
              </a:rPr>
              <a:t>While performing the </a:t>
            </a:r>
            <a:r>
              <a:rPr lang="en-US" sz="2400" b="1" i="0" dirty="0">
                <a:solidFill>
                  <a:srgbClr val="333333"/>
                </a:solidFill>
                <a:effectLst/>
              </a:rPr>
              <a:t>operations on the expression, we need to follow some set of rules to evaluate the result. </a:t>
            </a:r>
          </a:p>
          <a:p>
            <a:pPr algn="just"/>
            <a:endParaRPr lang="en-US" sz="2400" b="1" dirty="0">
              <a:solidFill>
                <a:srgbClr val="333333"/>
              </a:solidFill>
            </a:endParaRPr>
          </a:p>
          <a:p>
            <a:pPr algn="just"/>
            <a:r>
              <a:rPr lang="en-US" sz="2400" i="0" dirty="0">
                <a:solidFill>
                  <a:srgbClr val="333333"/>
                </a:solidFill>
                <a:effectLst/>
              </a:rPr>
              <a:t>In the previous expression, addition operation would </a:t>
            </a:r>
            <a:r>
              <a:rPr lang="en-US" sz="2400" b="0" i="0" dirty="0">
                <a:solidFill>
                  <a:srgbClr val="333333"/>
                </a:solidFill>
                <a:effectLst/>
              </a:rPr>
              <a:t>be performed on the two expressions, i.e.,</a:t>
            </a:r>
            <a:r>
              <a:rPr lang="en-US" sz="2400" b="1" i="0" dirty="0">
                <a:solidFill>
                  <a:srgbClr val="333333"/>
                </a:solidFill>
                <a:effectLst/>
              </a:rPr>
              <a:t> </a:t>
            </a:r>
            <a:r>
              <a:rPr lang="en-US" sz="2400" b="1" i="0" dirty="0">
                <a:solidFill>
                  <a:srgbClr val="3333CC"/>
                </a:solidFill>
                <a:effectLst/>
              </a:rPr>
              <a:t>p+q </a:t>
            </a:r>
            <a:r>
              <a:rPr lang="en-US" sz="2400" b="0" i="0" dirty="0">
                <a:solidFill>
                  <a:srgbClr val="333333"/>
                </a:solidFill>
                <a:effectLst/>
              </a:rPr>
              <a:t>and </a:t>
            </a:r>
            <a:r>
              <a:rPr lang="en-US" sz="2400" b="1" i="0" dirty="0">
                <a:solidFill>
                  <a:srgbClr val="3333CC"/>
                </a:solidFill>
                <a:effectLst/>
              </a:rPr>
              <a:t>r+s</a:t>
            </a:r>
            <a:r>
              <a:rPr lang="en-US" sz="2400" b="0" i="0" dirty="0">
                <a:solidFill>
                  <a:srgbClr val="333333"/>
                </a:solidFill>
                <a:effectLst/>
              </a:rPr>
              <a:t>, and then the multiplication operation would be performed.</a:t>
            </a:r>
            <a:endParaRPr lang="en-US" sz="2400" dirty="0"/>
          </a:p>
        </p:txBody>
      </p:sp>
      <p:sp>
        <p:nvSpPr>
          <p:cNvPr id="4" name="Title 1">
            <a:extLst>
              <a:ext uri="{FF2B5EF4-FFF2-40B4-BE49-F238E27FC236}">
                <a16:creationId xmlns:a16="http://schemas.microsoft.com/office/drawing/2014/main" id="{93598CA3-B539-F5B3-8750-B67BA5891461}"/>
              </a:ext>
            </a:extLst>
          </p:cNvPr>
          <p:cNvSpPr>
            <a:spLocks noGrp="1"/>
          </p:cNvSpPr>
          <p:nvPr>
            <p:ph type="title"/>
          </p:nvPr>
        </p:nvSpPr>
        <p:spPr>
          <a:xfrm>
            <a:off x="685800" y="990600"/>
            <a:ext cx="7772400" cy="1143000"/>
          </a:xfrm>
        </p:spPr>
        <p:txBody>
          <a:bodyPr>
            <a:normAutofit fontScale="90000"/>
          </a:bodyPr>
          <a:lstStyle/>
          <a:p>
            <a:r>
              <a:rPr lang="en-US" dirty="0">
                <a:solidFill>
                  <a:srgbClr val="3333CC"/>
                </a:solidFill>
              </a:rPr>
              <a:t>What is Infix notation?</a:t>
            </a:r>
            <a:br>
              <a:rPr lang="en-US" dirty="0">
                <a:solidFill>
                  <a:srgbClr val="3333CC"/>
                </a:solidFill>
              </a:rPr>
            </a:br>
            <a:endParaRPr lang="en-US" dirty="0">
              <a:solidFill>
                <a:srgbClr val="3333CC"/>
              </a:solidFill>
            </a:endParaRPr>
          </a:p>
        </p:txBody>
      </p:sp>
    </p:spTree>
    <p:extLst>
      <p:ext uri="{BB962C8B-B14F-4D97-AF65-F5344CB8AC3E}">
        <p14:creationId xmlns:p14="http://schemas.microsoft.com/office/powerpoint/2010/main" val="4061112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DF5CFA-19B2-C6B9-27C9-C4DD32753CDB}"/>
              </a:ext>
            </a:extLst>
          </p:cNvPr>
          <p:cNvSpPr>
            <a:spLocks noGrp="1"/>
          </p:cNvSpPr>
          <p:nvPr>
            <p:ph idx="1"/>
          </p:nvPr>
        </p:nvSpPr>
        <p:spPr>
          <a:xfrm>
            <a:off x="609600" y="228600"/>
            <a:ext cx="7924800" cy="6477000"/>
          </a:xfrm>
        </p:spPr>
        <p:txBody>
          <a:bodyPr>
            <a:normAutofit fontScale="85000" lnSpcReduction="10000"/>
          </a:bodyPr>
          <a:lstStyle/>
          <a:p>
            <a:pPr marL="0" indent="0" algn="just">
              <a:buNone/>
            </a:pPr>
            <a:r>
              <a:rPr lang="en-US" sz="2400" b="1" i="0" dirty="0">
                <a:solidFill>
                  <a:srgbClr val="333333"/>
                </a:solidFill>
                <a:effectLst/>
              </a:rPr>
              <a:t>Syntax of infix notation is given below:</a:t>
            </a:r>
            <a:endParaRPr lang="en-US" sz="2400" b="0" i="0" dirty="0">
              <a:solidFill>
                <a:srgbClr val="333333"/>
              </a:solidFill>
              <a:effectLst/>
            </a:endParaRPr>
          </a:p>
          <a:p>
            <a:pPr marL="0" indent="0" algn="just">
              <a:buNone/>
            </a:pPr>
            <a:endParaRPr lang="en-US" sz="2400" b="1" i="0" dirty="0">
              <a:solidFill>
                <a:srgbClr val="333333"/>
              </a:solidFill>
              <a:effectLst/>
            </a:endParaRPr>
          </a:p>
          <a:p>
            <a:pPr marL="0" indent="0" algn="ctr">
              <a:buNone/>
            </a:pPr>
            <a:r>
              <a:rPr lang="en-US" sz="2400" b="1" i="0" dirty="0">
                <a:solidFill>
                  <a:srgbClr val="333333"/>
                </a:solidFill>
                <a:effectLst/>
              </a:rPr>
              <a:t>&lt;operand&gt; &lt;operator&gt; &lt;operand&gt;</a:t>
            </a:r>
          </a:p>
          <a:p>
            <a:pPr marL="0" indent="0" algn="ctr">
              <a:buNone/>
            </a:pPr>
            <a:endParaRPr lang="en-US" sz="2400" b="1" i="0" dirty="0">
              <a:solidFill>
                <a:srgbClr val="333333"/>
              </a:solidFill>
              <a:effectLst/>
            </a:endParaRPr>
          </a:p>
          <a:p>
            <a:pPr marL="0" indent="0" algn="just">
              <a:buNone/>
            </a:pPr>
            <a:r>
              <a:rPr lang="en-US" sz="1800" b="0" i="0" dirty="0">
                <a:solidFill>
                  <a:srgbClr val="333333"/>
                </a:solidFill>
                <a:effectLst/>
              </a:rPr>
              <a:t>If there is only one operator in the expression, we do not require applying any rule. For example, 5 + 2; in this expression, addition operation can be performed between the two operands (5 and 2), and the result of the operation would be 7.</a:t>
            </a:r>
          </a:p>
          <a:p>
            <a:pPr marL="0" indent="0" algn="just">
              <a:buNone/>
            </a:pPr>
            <a:endParaRPr lang="en-US" sz="1800" b="0" i="0" dirty="0">
              <a:solidFill>
                <a:srgbClr val="333333"/>
              </a:solidFill>
              <a:effectLst/>
            </a:endParaRPr>
          </a:p>
          <a:p>
            <a:pPr marL="0" indent="0" algn="just">
              <a:buNone/>
            </a:pPr>
            <a:r>
              <a:rPr lang="en-US" sz="1800" b="0" i="0" dirty="0">
                <a:solidFill>
                  <a:srgbClr val="333333"/>
                </a:solidFill>
                <a:effectLst/>
              </a:rPr>
              <a:t>If there are multiple operators in the expression, then some rule needs to be followed to evaluate the expression.</a:t>
            </a:r>
          </a:p>
          <a:p>
            <a:pPr marL="0" indent="0" algn="just">
              <a:buNone/>
            </a:pPr>
            <a:endParaRPr lang="en-US" sz="1800" b="0" i="0" dirty="0">
              <a:solidFill>
                <a:srgbClr val="333333"/>
              </a:solidFill>
              <a:effectLst/>
            </a:endParaRPr>
          </a:p>
          <a:p>
            <a:pPr marL="0" indent="0" algn="just">
              <a:buNone/>
            </a:pPr>
            <a:r>
              <a:rPr lang="en-US" sz="1800" b="0" i="0" dirty="0">
                <a:solidFill>
                  <a:srgbClr val="333333"/>
                </a:solidFill>
                <a:effectLst/>
              </a:rPr>
              <a:t>If the expression is:</a:t>
            </a:r>
          </a:p>
          <a:p>
            <a:pPr marL="0" indent="0" algn="just">
              <a:buNone/>
            </a:pPr>
            <a:r>
              <a:rPr lang="en-US" sz="1800" b="1" i="0" dirty="0">
                <a:solidFill>
                  <a:srgbClr val="3333CC"/>
                </a:solidFill>
                <a:effectLst/>
              </a:rPr>
              <a:t>4 + 6 * 2</a:t>
            </a:r>
          </a:p>
          <a:p>
            <a:pPr marL="0" indent="0" algn="just">
              <a:buNone/>
            </a:pPr>
            <a:endParaRPr lang="en-US" sz="1800" b="0" i="0" dirty="0">
              <a:solidFill>
                <a:srgbClr val="333333"/>
              </a:solidFill>
              <a:effectLst/>
            </a:endParaRPr>
          </a:p>
          <a:p>
            <a:pPr marL="0" indent="0" algn="just">
              <a:buNone/>
            </a:pPr>
            <a:r>
              <a:rPr lang="en-US" sz="1800" b="0" i="0" dirty="0">
                <a:solidFill>
                  <a:srgbClr val="333333"/>
                </a:solidFill>
                <a:effectLst/>
              </a:rPr>
              <a:t>-If the plus operator is evaluated first, then the expression would look like:</a:t>
            </a:r>
          </a:p>
          <a:p>
            <a:pPr marL="0" indent="0" algn="ctr">
              <a:buNone/>
            </a:pPr>
            <a:r>
              <a:rPr lang="en-US" sz="1800" b="1" i="0" dirty="0">
                <a:solidFill>
                  <a:srgbClr val="3333CC"/>
                </a:solidFill>
                <a:effectLst/>
              </a:rPr>
              <a:t>10 * 2 = 20</a:t>
            </a:r>
          </a:p>
          <a:p>
            <a:pPr marL="0" indent="0" algn="just">
              <a:buNone/>
            </a:pPr>
            <a:r>
              <a:rPr lang="en-US" sz="1800" b="0" i="0" dirty="0">
                <a:solidFill>
                  <a:srgbClr val="333333"/>
                </a:solidFill>
                <a:effectLst/>
              </a:rPr>
              <a:t>-If the multiplication operator is evaluated first, then the expression would look like:</a:t>
            </a:r>
          </a:p>
          <a:p>
            <a:pPr marL="0" indent="0" algn="ctr">
              <a:buNone/>
            </a:pPr>
            <a:r>
              <a:rPr lang="en-US" sz="1800" b="1" i="0" dirty="0">
                <a:solidFill>
                  <a:srgbClr val="3333CC"/>
                </a:solidFill>
                <a:effectLst/>
              </a:rPr>
              <a:t>4 + 12 = 16</a:t>
            </a:r>
          </a:p>
          <a:p>
            <a:pPr marL="0" indent="0" algn="just">
              <a:buNone/>
            </a:pPr>
            <a:endParaRPr lang="en-US" sz="2400" b="0" i="0" dirty="0">
              <a:solidFill>
                <a:srgbClr val="333333"/>
              </a:solidFill>
              <a:effectLst/>
            </a:endParaRPr>
          </a:p>
          <a:p>
            <a:pPr marL="0" indent="0" algn="just">
              <a:buNone/>
            </a:pPr>
            <a:endParaRPr lang="en-US" sz="2400" dirty="0">
              <a:solidFill>
                <a:srgbClr val="333333"/>
              </a:solidFill>
            </a:endParaRPr>
          </a:p>
          <a:p>
            <a:pPr algn="just"/>
            <a:endParaRPr lang="en-US" sz="2400" dirty="0"/>
          </a:p>
        </p:txBody>
      </p:sp>
      <p:sp>
        <p:nvSpPr>
          <p:cNvPr id="2" name="TextBox 1">
            <a:extLst>
              <a:ext uri="{FF2B5EF4-FFF2-40B4-BE49-F238E27FC236}">
                <a16:creationId xmlns:a16="http://schemas.microsoft.com/office/drawing/2014/main" id="{C33A2159-18C6-BDD2-66B2-A6AF2BC53EE6}"/>
              </a:ext>
            </a:extLst>
          </p:cNvPr>
          <p:cNvSpPr txBox="1"/>
          <p:nvPr/>
        </p:nvSpPr>
        <p:spPr>
          <a:xfrm>
            <a:off x="381000" y="685800"/>
            <a:ext cx="609600" cy="1066800"/>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390DB8BA-683C-AEAF-ABB1-CDBE5B81178D}"/>
              </a:ext>
            </a:extLst>
          </p:cNvPr>
          <p:cNvSpPr txBox="1"/>
          <p:nvPr/>
        </p:nvSpPr>
        <p:spPr>
          <a:xfrm>
            <a:off x="-2514600" y="838200"/>
            <a:ext cx="457200" cy="9144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71621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FBE2-AE0E-F0A5-A10F-2CFAD251F06B}"/>
              </a:ext>
            </a:extLst>
          </p:cNvPr>
          <p:cNvSpPr>
            <a:spLocks noGrp="1"/>
          </p:cNvSpPr>
          <p:nvPr>
            <p:ph type="title"/>
          </p:nvPr>
        </p:nvSpPr>
        <p:spPr>
          <a:xfrm>
            <a:off x="685800" y="762000"/>
            <a:ext cx="7772400" cy="1143000"/>
          </a:xfrm>
        </p:spPr>
        <p:txBody>
          <a:bodyPr/>
          <a:lstStyle/>
          <a:p>
            <a:r>
              <a:rPr lang="en-US" dirty="0">
                <a:solidFill>
                  <a:srgbClr val="3333CC"/>
                </a:solidFill>
              </a:rPr>
              <a:t>Operator’s Precedence</a:t>
            </a:r>
          </a:p>
        </p:txBody>
      </p:sp>
      <p:sp>
        <p:nvSpPr>
          <p:cNvPr id="3" name="Content Placeholder 2">
            <a:extLst>
              <a:ext uri="{FF2B5EF4-FFF2-40B4-BE49-F238E27FC236}">
                <a16:creationId xmlns:a16="http://schemas.microsoft.com/office/drawing/2014/main" id="{50C783CD-4CC5-17D5-F844-8573451DCC4D}"/>
              </a:ext>
            </a:extLst>
          </p:cNvPr>
          <p:cNvSpPr>
            <a:spLocks noGrp="1"/>
          </p:cNvSpPr>
          <p:nvPr>
            <p:ph idx="1"/>
          </p:nvPr>
        </p:nvSpPr>
        <p:spPr>
          <a:xfrm>
            <a:off x="718850" y="2228850"/>
            <a:ext cx="7772400" cy="2400300"/>
          </a:xfrm>
        </p:spPr>
        <p:txBody>
          <a:bodyPr/>
          <a:lstStyle/>
          <a:p>
            <a:pPr algn="just"/>
            <a:r>
              <a:rPr lang="en-US" sz="2400" b="0" i="0" dirty="0">
                <a:solidFill>
                  <a:srgbClr val="333333"/>
                </a:solidFill>
                <a:effectLst/>
              </a:rPr>
              <a:t>The previous discussed problem can be resolved by following the operator precedence rules. In the algebraic expression, the order of the operator precedence is given in the below table:</a:t>
            </a:r>
          </a:p>
          <a:p>
            <a:pPr marL="0" indent="0" algn="just">
              <a:buNone/>
            </a:pPr>
            <a:endParaRPr lang="en-US" sz="2800" dirty="0"/>
          </a:p>
        </p:txBody>
      </p:sp>
      <p:graphicFrame>
        <p:nvGraphicFramePr>
          <p:cNvPr id="4" name="Table 4">
            <a:extLst>
              <a:ext uri="{FF2B5EF4-FFF2-40B4-BE49-F238E27FC236}">
                <a16:creationId xmlns:a16="http://schemas.microsoft.com/office/drawing/2014/main" id="{633CC19D-F44E-B76B-AA9F-238AD894EC9C}"/>
              </a:ext>
            </a:extLst>
          </p:cNvPr>
          <p:cNvGraphicFramePr>
            <a:graphicFrameLocks noGrp="1"/>
          </p:cNvGraphicFramePr>
          <p:nvPr>
            <p:extLst>
              <p:ext uri="{D42A27DB-BD31-4B8C-83A1-F6EECF244321}">
                <p14:modId xmlns:p14="http://schemas.microsoft.com/office/powerpoint/2010/main" val="25401590"/>
              </p:ext>
            </p:extLst>
          </p:nvPr>
        </p:nvGraphicFramePr>
        <p:xfrm>
          <a:off x="1600200" y="3733800"/>
          <a:ext cx="6248400" cy="2797827"/>
        </p:xfrm>
        <a:graphic>
          <a:graphicData uri="http://schemas.openxmlformats.org/drawingml/2006/table">
            <a:tbl>
              <a:tblPr firstRow="1" bandRow="1">
                <a:tableStyleId>{21E4AEA4-8DFA-4A89-87EB-49C32662AFE0}</a:tableStyleId>
              </a:tblPr>
              <a:tblGrid>
                <a:gridCol w="3124200">
                  <a:extLst>
                    <a:ext uri="{9D8B030D-6E8A-4147-A177-3AD203B41FA5}">
                      <a16:colId xmlns:a16="http://schemas.microsoft.com/office/drawing/2014/main" val="1488547461"/>
                    </a:ext>
                  </a:extLst>
                </a:gridCol>
                <a:gridCol w="3124200">
                  <a:extLst>
                    <a:ext uri="{9D8B030D-6E8A-4147-A177-3AD203B41FA5}">
                      <a16:colId xmlns:a16="http://schemas.microsoft.com/office/drawing/2014/main" val="2826567717"/>
                    </a:ext>
                  </a:extLst>
                </a:gridCol>
              </a:tblGrid>
              <a:tr h="618467">
                <a:tc>
                  <a:txBody>
                    <a:bodyPr/>
                    <a:lstStyle/>
                    <a:p>
                      <a:pPr algn="l" fontAlgn="t"/>
                      <a:r>
                        <a:rPr lang="en-US">
                          <a:solidFill>
                            <a:schemeClr val="bg1"/>
                          </a:solidFill>
                          <a:effectLst/>
                        </a:rPr>
                        <a:t>Operators</a:t>
                      </a:r>
                      <a:endParaRPr lang="en-US">
                        <a:solidFill>
                          <a:schemeClr val="bg1"/>
                        </a:solidFill>
                        <a:effectLst/>
                        <a:latin typeface="times new roman" panose="02020603050405020304" pitchFamily="18" charset="0"/>
                      </a:endParaRPr>
                    </a:p>
                  </a:txBody>
                  <a:tcPr marL="76200" marR="76200" marT="76200" marB="76200"/>
                </a:tc>
                <a:tc>
                  <a:txBody>
                    <a:bodyPr/>
                    <a:lstStyle/>
                    <a:p>
                      <a:pPr algn="l" fontAlgn="t"/>
                      <a:r>
                        <a:rPr lang="en-US" dirty="0">
                          <a:solidFill>
                            <a:schemeClr val="bg1"/>
                          </a:solidFill>
                          <a:effectLst/>
                        </a:rPr>
                        <a:t>Symbols</a:t>
                      </a:r>
                      <a:endParaRPr lang="en-US" dirty="0">
                        <a:solidFill>
                          <a:schemeClr val="bg1"/>
                        </a:solidFill>
                        <a:effectLst/>
                        <a:latin typeface="times new roman" panose="02020603050405020304" pitchFamily="18" charset="0"/>
                      </a:endParaRPr>
                    </a:p>
                  </a:txBody>
                  <a:tcPr marL="76200" marR="76200" marT="76200" marB="76200"/>
                </a:tc>
                <a:extLst>
                  <a:ext uri="{0D108BD9-81ED-4DB2-BD59-A6C34878D82A}">
                    <a16:rowId xmlns:a16="http://schemas.microsoft.com/office/drawing/2014/main" val="1885777203"/>
                  </a:ext>
                </a:extLst>
              </a:tr>
              <a:tr h="544840">
                <a:tc>
                  <a:txBody>
                    <a:bodyPr/>
                    <a:lstStyle/>
                    <a:p>
                      <a:pPr algn="just" fontAlgn="t"/>
                      <a:r>
                        <a:rPr lang="en-US">
                          <a:solidFill>
                            <a:srgbClr val="333333"/>
                          </a:solidFill>
                          <a:effectLst/>
                        </a:rPr>
                        <a:t>Parenthesis</a:t>
                      </a:r>
                      <a:endParaRPr lang="en-US">
                        <a:solidFill>
                          <a:srgbClr val="333333"/>
                        </a:solidFill>
                        <a:effectLst/>
                        <a:latin typeface="inter-regular"/>
                      </a:endParaRPr>
                    </a:p>
                  </a:txBody>
                  <a:tcPr marL="50800" marR="50800" marT="50800" marB="50800"/>
                </a:tc>
                <a:tc>
                  <a:txBody>
                    <a:bodyPr/>
                    <a:lstStyle/>
                    <a:p>
                      <a:pPr algn="just" fontAlgn="t"/>
                      <a:r>
                        <a:rPr lang="en-US">
                          <a:solidFill>
                            <a:srgbClr val="333333"/>
                          </a:solidFill>
                          <a:effectLst/>
                        </a:rPr>
                        <a:t>( ), {}, [ ]</a:t>
                      </a:r>
                      <a:endParaRPr lang="en-US">
                        <a:solidFill>
                          <a:srgbClr val="333333"/>
                        </a:solidFill>
                        <a:effectLst/>
                        <a:latin typeface="inter-regular"/>
                      </a:endParaRPr>
                    </a:p>
                  </a:txBody>
                  <a:tcPr marL="50800" marR="50800" marT="50800" marB="50800"/>
                </a:tc>
                <a:extLst>
                  <a:ext uri="{0D108BD9-81ED-4DB2-BD59-A6C34878D82A}">
                    <a16:rowId xmlns:a16="http://schemas.microsoft.com/office/drawing/2014/main" val="1413309943"/>
                  </a:ext>
                </a:extLst>
              </a:tr>
              <a:tr h="544840">
                <a:tc>
                  <a:txBody>
                    <a:bodyPr/>
                    <a:lstStyle/>
                    <a:p>
                      <a:pPr algn="just" fontAlgn="t"/>
                      <a:r>
                        <a:rPr lang="en-US">
                          <a:solidFill>
                            <a:srgbClr val="333333"/>
                          </a:solidFill>
                          <a:effectLst/>
                        </a:rPr>
                        <a:t>Exponents</a:t>
                      </a:r>
                      <a:endParaRPr lang="en-US">
                        <a:solidFill>
                          <a:srgbClr val="333333"/>
                        </a:solidFill>
                        <a:effectLst/>
                        <a:latin typeface="inter-regular"/>
                      </a:endParaRPr>
                    </a:p>
                  </a:txBody>
                  <a:tcPr marL="50800" marR="50800" marT="50800" marB="50800"/>
                </a:tc>
                <a:tc>
                  <a:txBody>
                    <a:bodyPr/>
                    <a:lstStyle/>
                    <a:p>
                      <a:pPr algn="just" fontAlgn="t"/>
                      <a:r>
                        <a:rPr lang="en-US">
                          <a:solidFill>
                            <a:srgbClr val="333333"/>
                          </a:solidFill>
                          <a:effectLst/>
                        </a:rPr>
                        <a:t>^</a:t>
                      </a:r>
                      <a:endParaRPr lang="en-US">
                        <a:solidFill>
                          <a:srgbClr val="333333"/>
                        </a:solidFill>
                        <a:effectLst/>
                        <a:latin typeface="inter-regular"/>
                      </a:endParaRPr>
                    </a:p>
                  </a:txBody>
                  <a:tcPr marL="50800" marR="50800" marT="50800" marB="50800"/>
                </a:tc>
                <a:extLst>
                  <a:ext uri="{0D108BD9-81ED-4DB2-BD59-A6C34878D82A}">
                    <a16:rowId xmlns:a16="http://schemas.microsoft.com/office/drawing/2014/main" val="4212618796"/>
                  </a:ext>
                </a:extLst>
              </a:tr>
              <a:tr h="544840">
                <a:tc>
                  <a:txBody>
                    <a:bodyPr/>
                    <a:lstStyle/>
                    <a:p>
                      <a:pPr algn="just" fontAlgn="t"/>
                      <a:r>
                        <a:rPr lang="en-US" dirty="0">
                          <a:solidFill>
                            <a:srgbClr val="333333"/>
                          </a:solidFill>
                          <a:effectLst/>
                        </a:rPr>
                        <a:t>Multiplication and Division</a:t>
                      </a:r>
                      <a:endParaRPr lang="en-US" dirty="0">
                        <a:solidFill>
                          <a:srgbClr val="333333"/>
                        </a:solidFill>
                        <a:effectLst/>
                        <a:latin typeface="inter-regular"/>
                      </a:endParaRPr>
                    </a:p>
                  </a:txBody>
                  <a:tcPr marL="50800" marR="50800" marT="50800" marB="50800"/>
                </a:tc>
                <a:tc>
                  <a:txBody>
                    <a:bodyPr/>
                    <a:lstStyle/>
                    <a:p>
                      <a:pPr algn="just" fontAlgn="t"/>
                      <a:r>
                        <a:rPr lang="en-US">
                          <a:solidFill>
                            <a:srgbClr val="333333"/>
                          </a:solidFill>
                          <a:effectLst/>
                        </a:rPr>
                        <a:t>*, /</a:t>
                      </a:r>
                      <a:endParaRPr lang="en-US">
                        <a:solidFill>
                          <a:srgbClr val="333333"/>
                        </a:solidFill>
                        <a:effectLst/>
                        <a:latin typeface="inter-regular"/>
                      </a:endParaRPr>
                    </a:p>
                  </a:txBody>
                  <a:tcPr marL="50800" marR="50800" marT="50800" marB="50800"/>
                </a:tc>
                <a:extLst>
                  <a:ext uri="{0D108BD9-81ED-4DB2-BD59-A6C34878D82A}">
                    <a16:rowId xmlns:a16="http://schemas.microsoft.com/office/drawing/2014/main" val="252087158"/>
                  </a:ext>
                </a:extLst>
              </a:tr>
              <a:tr h="544840">
                <a:tc>
                  <a:txBody>
                    <a:bodyPr/>
                    <a:lstStyle/>
                    <a:p>
                      <a:pPr algn="just" fontAlgn="t"/>
                      <a:r>
                        <a:rPr lang="en-US">
                          <a:solidFill>
                            <a:srgbClr val="333333"/>
                          </a:solidFill>
                          <a:effectLst/>
                        </a:rPr>
                        <a:t>Addition and Subtraction</a:t>
                      </a:r>
                      <a:endParaRPr lang="en-US">
                        <a:solidFill>
                          <a:srgbClr val="333333"/>
                        </a:solidFill>
                        <a:effectLst/>
                        <a:latin typeface="inter-regular"/>
                      </a:endParaRPr>
                    </a:p>
                  </a:txBody>
                  <a:tcPr marL="50800" marR="50800" marT="50800" marB="50800"/>
                </a:tc>
                <a:tc>
                  <a:txBody>
                    <a:bodyPr/>
                    <a:lstStyle/>
                    <a:p>
                      <a:pPr algn="just" fontAlgn="t"/>
                      <a:r>
                        <a:rPr lang="en-US" dirty="0">
                          <a:solidFill>
                            <a:srgbClr val="333333"/>
                          </a:solidFill>
                          <a:effectLst/>
                        </a:rPr>
                        <a:t>+ , -</a:t>
                      </a:r>
                      <a:endParaRPr lang="en-US" dirty="0">
                        <a:solidFill>
                          <a:srgbClr val="333333"/>
                        </a:solidFill>
                        <a:effectLst/>
                        <a:latin typeface="inter-regular"/>
                      </a:endParaRPr>
                    </a:p>
                  </a:txBody>
                  <a:tcPr marL="50800" marR="50800" marT="50800" marB="50800"/>
                </a:tc>
                <a:extLst>
                  <a:ext uri="{0D108BD9-81ED-4DB2-BD59-A6C34878D82A}">
                    <a16:rowId xmlns:a16="http://schemas.microsoft.com/office/drawing/2014/main" val="2713035418"/>
                  </a:ext>
                </a:extLst>
              </a:tr>
            </a:tbl>
          </a:graphicData>
        </a:graphic>
      </p:graphicFrame>
    </p:spTree>
    <p:extLst>
      <p:ext uri="{BB962C8B-B14F-4D97-AF65-F5344CB8AC3E}">
        <p14:creationId xmlns:p14="http://schemas.microsoft.com/office/powerpoint/2010/main" val="257813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CDDDC4-6EFB-9DF7-0E9F-73A93DABFC60}"/>
              </a:ext>
            </a:extLst>
          </p:cNvPr>
          <p:cNvSpPr>
            <a:spLocks noGrp="1"/>
          </p:cNvSpPr>
          <p:nvPr>
            <p:ph idx="1"/>
          </p:nvPr>
        </p:nvSpPr>
        <p:spPr>
          <a:xfrm>
            <a:off x="685800" y="419100"/>
            <a:ext cx="7772400" cy="6019800"/>
          </a:xfrm>
        </p:spPr>
        <p:txBody>
          <a:bodyPr>
            <a:normAutofit fontScale="92500" lnSpcReduction="20000"/>
          </a:bodyPr>
          <a:lstStyle/>
          <a:p>
            <a:pPr algn="just"/>
            <a:r>
              <a:rPr lang="en-US" sz="2000" b="0" i="0" dirty="0">
                <a:solidFill>
                  <a:srgbClr val="333333"/>
                </a:solidFill>
                <a:effectLst/>
              </a:rPr>
              <a:t>The first preference is given to the parenthesis; then next preference is given to the exponents. In the case of multiple exponent operators, then the operation will be applied from right to left.</a:t>
            </a:r>
          </a:p>
          <a:p>
            <a:pPr marL="0" indent="0" algn="just">
              <a:buNone/>
            </a:pPr>
            <a:endParaRPr lang="en-US" sz="2000" dirty="0">
              <a:solidFill>
                <a:srgbClr val="333333"/>
              </a:solidFill>
            </a:endParaRPr>
          </a:p>
          <a:p>
            <a:pPr marL="461963" indent="0" algn="just">
              <a:buNone/>
            </a:pPr>
            <a:r>
              <a:rPr lang="en-US" sz="2400" b="1" i="0" dirty="0">
                <a:solidFill>
                  <a:srgbClr val="3333CC"/>
                </a:solidFill>
                <a:effectLst/>
              </a:rPr>
              <a:t>For example:</a:t>
            </a:r>
            <a:endParaRPr lang="en-US" sz="2400" b="0" i="0" dirty="0">
              <a:solidFill>
                <a:srgbClr val="3333CC"/>
              </a:solidFill>
              <a:effectLst/>
            </a:endParaRPr>
          </a:p>
          <a:p>
            <a:pPr marL="461963" indent="0" algn="just">
              <a:buNone/>
            </a:pPr>
            <a:r>
              <a:rPr lang="en-US" sz="2000" b="1" i="0" dirty="0">
                <a:solidFill>
                  <a:srgbClr val="FF3300"/>
                </a:solidFill>
                <a:effectLst/>
              </a:rPr>
              <a:t>2^2^3 = 2 ^ 8 = 256</a:t>
            </a:r>
          </a:p>
          <a:p>
            <a:pPr algn="just"/>
            <a:endParaRPr lang="en-US" sz="2000" b="0" i="0" dirty="0">
              <a:solidFill>
                <a:srgbClr val="333333"/>
              </a:solidFill>
              <a:effectLst/>
            </a:endParaRPr>
          </a:p>
          <a:p>
            <a:pPr algn="just"/>
            <a:r>
              <a:rPr lang="en-US" sz="2000" b="0" i="0" dirty="0">
                <a:solidFill>
                  <a:srgbClr val="333333"/>
                </a:solidFill>
                <a:effectLst/>
              </a:rPr>
              <a:t>After exponent, multiplication, and division operators are evaluated. If both the operators are present in the expression, then the operation will be applied from left to right.</a:t>
            </a:r>
          </a:p>
          <a:p>
            <a:pPr algn="just"/>
            <a:endParaRPr lang="en-US" sz="2000" b="0" i="0" dirty="0">
              <a:solidFill>
                <a:srgbClr val="333333"/>
              </a:solidFill>
              <a:effectLst/>
            </a:endParaRPr>
          </a:p>
          <a:p>
            <a:pPr algn="just"/>
            <a:r>
              <a:rPr lang="en-US" sz="2000" b="0" i="0" dirty="0">
                <a:solidFill>
                  <a:srgbClr val="333333"/>
                </a:solidFill>
                <a:effectLst/>
              </a:rPr>
              <a:t>The next preference is given to addition and subtraction. If both the operators are available in the expression, then we go from left to right.</a:t>
            </a:r>
          </a:p>
          <a:p>
            <a:pPr algn="just"/>
            <a:endParaRPr lang="en-US" sz="2000" b="0" i="0" dirty="0">
              <a:solidFill>
                <a:srgbClr val="333333"/>
              </a:solidFill>
              <a:effectLst/>
            </a:endParaRPr>
          </a:p>
          <a:p>
            <a:pPr algn="just"/>
            <a:r>
              <a:rPr lang="en-US" sz="2000" b="0" i="0" dirty="0">
                <a:solidFill>
                  <a:srgbClr val="333333"/>
                </a:solidFill>
                <a:effectLst/>
              </a:rPr>
              <a:t>The operators that have the same precedence termed as </a:t>
            </a:r>
            <a:r>
              <a:rPr lang="en-US" sz="2000" b="1" i="0" dirty="0">
                <a:solidFill>
                  <a:srgbClr val="FF3300"/>
                </a:solidFill>
                <a:effectLst/>
              </a:rPr>
              <a:t>operator associativity</a:t>
            </a:r>
            <a:r>
              <a:rPr lang="en-US" sz="2000" b="0" i="0" dirty="0">
                <a:solidFill>
                  <a:srgbClr val="333333"/>
                </a:solidFill>
                <a:effectLst/>
              </a:rPr>
              <a:t>. If we go from left to right, then it is known as left-associative. If we go from right to left, then it is known as right-associative.</a:t>
            </a:r>
          </a:p>
          <a:p>
            <a:pPr marL="0" indent="0" algn="just">
              <a:buNone/>
            </a:pPr>
            <a:endParaRPr lang="en-US" sz="2400" dirty="0"/>
          </a:p>
        </p:txBody>
      </p:sp>
      <p:sp>
        <p:nvSpPr>
          <p:cNvPr id="4" name="TextBox 3">
            <a:extLst>
              <a:ext uri="{FF2B5EF4-FFF2-40B4-BE49-F238E27FC236}">
                <a16:creationId xmlns:a16="http://schemas.microsoft.com/office/drawing/2014/main" id="{E6C1446F-3E82-19AF-F7A9-44C2EA2BA832}"/>
              </a:ext>
            </a:extLst>
          </p:cNvPr>
          <p:cNvSpPr txBox="1"/>
          <p:nvPr/>
        </p:nvSpPr>
        <p:spPr>
          <a:xfrm>
            <a:off x="228600" y="762000"/>
            <a:ext cx="533400" cy="9906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051981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FBE2-AE0E-F0A5-A10F-2CFAD251F06B}"/>
              </a:ext>
            </a:extLst>
          </p:cNvPr>
          <p:cNvSpPr>
            <a:spLocks noGrp="1"/>
          </p:cNvSpPr>
          <p:nvPr>
            <p:ph type="title"/>
          </p:nvPr>
        </p:nvSpPr>
        <p:spPr>
          <a:xfrm>
            <a:off x="685800" y="762000"/>
            <a:ext cx="7772400" cy="1143000"/>
          </a:xfrm>
        </p:spPr>
        <p:txBody>
          <a:bodyPr/>
          <a:lstStyle/>
          <a:p>
            <a:r>
              <a:rPr lang="en-US" dirty="0">
                <a:solidFill>
                  <a:srgbClr val="3333CC"/>
                </a:solidFill>
              </a:rPr>
              <a:t>Associativity Order</a:t>
            </a:r>
          </a:p>
        </p:txBody>
      </p:sp>
      <p:sp>
        <p:nvSpPr>
          <p:cNvPr id="3" name="Content Placeholder 2">
            <a:extLst>
              <a:ext uri="{FF2B5EF4-FFF2-40B4-BE49-F238E27FC236}">
                <a16:creationId xmlns:a16="http://schemas.microsoft.com/office/drawing/2014/main" id="{50C783CD-4CC5-17D5-F844-8573451DCC4D}"/>
              </a:ext>
            </a:extLst>
          </p:cNvPr>
          <p:cNvSpPr>
            <a:spLocks noGrp="1"/>
          </p:cNvSpPr>
          <p:nvPr>
            <p:ph idx="1"/>
          </p:nvPr>
        </p:nvSpPr>
        <p:spPr>
          <a:xfrm>
            <a:off x="695899" y="1962150"/>
            <a:ext cx="7818304" cy="2933700"/>
          </a:xfrm>
        </p:spPr>
        <p:txBody>
          <a:bodyPr>
            <a:normAutofit/>
          </a:bodyPr>
          <a:lstStyle/>
          <a:p>
            <a:pPr marL="341313" indent="-285750" algn="just">
              <a:buFont typeface="Wingdings" panose="05000000000000000000" pitchFamily="2" charset="2"/>
              <a:buChar char="§"/>
            </a:pPr>
            <a:r>
              <a:rPr lang="en-US" b="0" i="0" dirty="0">
                <a:solidFill>
                  <a:srgbClr val="333333"/>
                </a:solidFill>
                <a:effectLst/>
              </a:rPr>
              <a:t>Associativity means when the operators with the same precedence exist in the expression. </a:t>
            </a:r>
            <a:endParaRPr lang="en-US" dirty="0">
              <a:solidFill>
                <a:srgbClr val="333333"/>
              </a:solidFill>
            </a:endParaRPr>
          </a:p>
          <a:p>
            <a:pPr marL="341313" indent="-285750" algn="just">
              <a:buFont typeface="Wingdings" panose="05000000000000000000" pitchFamily="2" charset="2"/>
              <a:buChar char="§"/>
            </a:pPr>
            <a:r>
              <a:rPr lang="en-US" b="0" i="0" dirty="0">
                <a:solidFill>
                  <a:srgbClr val="333333"/>
                </a:solidFill>
                <a:effectLst/>
              </a:rPr>
              <a:t>For example, in the expression, i.e., </a:t>
            </a:r>
            <a:r>
              <a:rPr lang="en-US" b="1" i="0" dirty="0">
                <a:solidFill>
                  <a:srgbClr val="3333CC"/>
                </a:solidFill>
                <a:effectLst/>
              </a:rPr>
              <a:t>A + B - C</a:t>
            </a:r>
            <a:r>
              <a:rPr lang="en-US" b="0" i="0" dirty="0">
                <a:solidFill>
                  <a:srgbClr val="333333"/>
                </a:solidFill>
                <a:effectLst/>
              </a:rPr>
              <a:t>, </a:t>
            </a:r>
            <a:r>
              <a:rPr lang="en-US" b="1" i="0" dirty="0">
                <a:solidFill>
                  <a:srgbClr val="FF3300"/>
                </a:solidFill>
                <a:effectLst/>
              </a:rPr>
              <a:t>'+'</a:t>
            </a:r>
            <a:r>
              <a:rPr lang="en-US" b="0" i="0" dirty="0">
                <a:solidFill>
                  <a:srgbClr val="333333"/>
                </a:solidFill>
                <a:effectLst/>
              </a:rPr>
              <a:t> and </a:t>
            </a:r>
            <a:r>
              <a:rPr lang="en-US" b="1" i="0" dirty="0">
                <a:solidFill>
                  <a:srgbClr val="FF3300"/>
                </a:solidFill>
                <a:effectLst/>
              </a:rPr>
              <a:t>'-'</a:t>
            </a:r>
            <a:r>
              <a:rPr lang="en-US" b="0" i="0" dirty="0">
                <a:solidFill>
                  <a:srgbClr val="333333"/>
                </a:solidFill>
                <a:effectLst/>
              </a:rPr>
              <a:t> operators are having the same precedence, so they are evaluated with the help of associativity. </a:t>
            </a:r>
          </a:p>
          <a:p>
            <a:pPr marL="341313" indent="-285750" algn="just">
              <a:buFont typeface="Wingdings" panose="05000000000000000000" pitchFamily="2" charset="2"/>
              <a:buChar char="§"/>
            </a:pPr>
            <a:r>
              <a:rPr lang="en-US" b="0" i="0" dirty="0">
                <a:solidFill>
                  <a:srgbClr val="333333"/>
                </a:solidFill>
                <a:effectLst/>
              </a:rPr>
              <a:t>Since both </a:t>
            </a:r>
            <a:r>
              <a:rPr lang="en-US" b="1" i="0" dirty="0">
                <a:solidFill>
                  <a:srgbClr val="FF3300"/>
                </a:solidFill>
                <a:effectLst/>
              </a:rPr>
              <a:t>'+'</a:t>
            </a:r>
            <a:r>
              <a:rPr lang="en-US" b="0" i="0" dirty="0">
                <a:solidFill>
                  <a:srgbClr val="333333"/>
                </a:solidFill>
                <a:effectLst/>
              </a:rPr>
              <a:t> and  </a:t>
            </a:r>
            <a:r>
              <a:rPr lang="en-US" b="1" i="0" dirty="0">
                <a:solidFill>
                  <a:srgbClr val="FF3300"/>
                </a:solidFill>
                <a:effectLst/>
              </a:rPr>
              <a:t>'-'</a:t>
            </a:r>
            <a:r>
              <a:rPr lang="en-US" b="0" i="0" dirty="0">
                <a:solidFill>
                  <a:srgbClr val="333333"/>
                </a:solidFill>
                <a:effectLst/>
              </a:rPr>
              <a:t> are left-associative, they would be evaluated as </a:t>
            </a:r>
            <a:r>
              <a:rPr lang="en-US" b="1" i="0" dirty="0">
                <a:solidFill>
                  <a:srgbClr val="3333CC"/>
                </a:solidFill>
                <a:effectLst/>
              </a:rPr>
              <a:t>(A + B) - C</a:t>
            </a:r>
            <a:r>
              <a:rPr lang="en-US" b="0" i="0" dirty="0">
                <a:solidFill>
                  <a:srgbClr val="333333"/>
                </a:solidFill>
                <a:effectLst/>
              </a:rPr>
              <a:t>.</a:t>
            </a:r>
            <a:endParaRPr lang="en-US" dirty="0"/>
          </a:p>
        </p:txBody>
      </p:sp>
      <p:graphicFrame>
        <p:nvGraphicFramePr>
          <p:cNvPr id="4" name="Table 4">
            <a:extLst>
              <a:ext uri="{FF2B5EF4-FFF2-40B4-BE49-F238E27FC236}">
                <a16:creationId xmlns:a16="http://schemas.microsoft.com/office/drawing/2014/main" id="{633CC19D-F44E-B76B-AA9F-238AD894EC9C}"/>
              </a:ext>
            </a:extLst>
          </p:cNvPr>
          <p:cNvGraphicFramePr>
            <a:graphicFrameLocks noGrp="1"/>
          </p:cNvGraphicFramePr>
          <p:nvPr>
            <p:extLst>
              <p:ext uri="{D42A27DB-BD31-4B8C-83A1-F6EECF244321}">
                <p14:modId xmlns:p14="http://schemas.microsoft.com/office/powerpoint/2010/main" val="861640155"/>
              </p:ext>
            </p:extLst>
          </p:nvPr>
        </p:nvGraphicFramePr>
        <p:xfrm>
          <a:off x="1676400" y="4414513"/>
          <a:ext cx="6248400" cy="2252987"/>
        </p:xfrm>
        <a:graphic>
          <a:graphicData uri="http://schemas.openxmlformats.org/drawingml/2006/table">
            <a:tbl>
              <a:tblPr firstRow="1" bandRow="1">
                <a:tableStyleId>{21E4AEA4-8DFA-4A89-87EB-49C32662AFE0}</a:tableStyleId>
              </a:tblPr>
              <a:tblGrid>
                <a:gridCol w="3124200">
                  <a:extLst>
                    <a:ext uri="{9D8B030D-6E8A-4147-A177-3AD203B41FA5}">
                      <a16:colId xmlns:a16="http://schemas.microsoft.com/office/drawing/2014/main" val="1488547461"/>
                    </a:ext>
                  </a:extLst>
                </a:gridCol>
                <a:gridCol w="3124200">
                  <a:extLst>
                    <a:ext uri="{9D8B030D-6E8A-4147-A177-3AD203B41FA5}">
                      <a16:colId xmlns:a16="http://schemas.microsoft.com/office/drawing/2014/main" val="2826567717"/>
                    </a:ext>
                  </a:extLst>
                </a:gridCol>
              </a:tblGrid>
              <a:tr h="618467">
                <a:tc>
                  <a:txBody>
                    <a:bodyPr/>
                    <a:lstStyle/>
                    <a:p>
                      <a:pPr algn="l" fontAlgn="t"/>
                      <a:r>
                        <a:rPr lang="en-US">
                          <a:solidFill>
                            <a:srgbClr val="FFFFFF"/>
                          </a:solidFill>
                          <a:effectLst/>
                          <a:latin typeface="+mn-lt"/>
                        </a:rPr>
                        <a:t>Operators</a:t>
                      </a:r>
                    </a:p>
                  </a:txBody>
                  <a:tcPr marL="76200" marR="76200" marT="76200" marB="76200"/>
                </a:tc>
                <a:tc>
                  <a:txBody>
                    <a:bodyPr/>
                    <a:lstStyle/>
                    <a:p>
                      <a:pPr algn="l" fontAlgn="t"/>
                      <a:r>
                        <a:rPr lang="en-US" dirty="0">
                          <a:solidFill>
                            <a:srgbClr val="FFFFFF"/>
                          </a:solidFill>
                          <a:effectLst/>
                          <a:latin typeface="+mn-lt"/>
                        </a:rPr>
                        <a:t>Associativity</a:t>
                      </a:r>
                    </a:p>
                  </a:txBody>
                  <a:tcPr marL="76200" marR="76200" marT="76200" marB="76200"/>
                </a:tc>
                <a:extLst>
                  <a:ext uri="{0D108BD9-81ED-4DB2-BD59-A6C34878D82A}">
                    <a16:rowId xmlns:a16="http://schemas.microsoft.com/office/drawing/2014/main" val="1885777203"/>
                  </a:ext>
                </a:extLst>
              </a:tr>
              <a:tr h="544840">
                <a:tc>
                  <a:txBody>
                    <a:bodyPr/>
                    <a:lstStyle/>
                    <a:p>
                      <a:pPr algn="just" fontAlgn="t"/>
                      <a:r>
                        <a:rPr lang="en-US">
                          <a:solidFill>
                            <a:srgbClr val="333333"/>
                          </a:solidFill>
                          <a:effectLst/>
                          <a:latin typeface="+mn-lt"/>
                        </a:rPr>
                        <a:t>^</a:t>
                      </a:r>
                    </a:p>
                  </a:txBody>
                  <a:tcPr marL="50800" marR="50800" marT="50800" marB="50800"/>
                </a:tc>
                <a:tc>
                  <a:txBody>
                    <a:bodyPr/>
                    <a:lstStyle/>
                    <a:p>
                      <a:pPr algn="just" fontAlgn="t"/>
                      <a:r>
                        <a:rPr lang="en-US">
                          <a:solidFill>
                            <a:srgbClr val="333333"/>
                          </a:solidFill>
                          <a:effectLst/>
                          <a:latin typeface="+mn-lt"/>
                        </a:rPr>
                        <a:t>Right to Left</a:t>
                      </a:r>
                    </a:p>
                  </a:txBody>
                  <a:tcPr marL="50800" marR="50800" marT="50800" marB="50800"/>
                </a:tc>
                <a:extLst>
                  <a:ext uri="{0D108BD9-81ED-4DB2-BD59-A6C34878D82A}">
                    <a16:rowId xmlns:a16="http://schemas.microsoft.com/office/drawing/2014/main" val="1413309943"/>
                  </a:ext>
                </a:extLst>
              </a:tr>
              <a:tr h="544840">
                <a:tc>
                  <a:txBody>
                    <a:bodyPr/>
                    <a:lstStyle/>
                    <a:p>
                      <a:pPr algn="just" fontAlgn="t"/>
                      <a:r>
                        <a:rPr lang="en-US">
                          <a:solidFill>
                            <a:srgbClr val="333333"/>
                          </a:solidFill>
                          <a:effectLst/>
                          <a:latin typeface="+mn-lt"/>
                        </a:rPr>
                        <a:t>*, /</a:t>
                      </a:r>
                    </a:p>
                  </a:txBody>
                  <a:tcPr marL="50800" marR="50800" marT="50800" marB="50800"/>
                </a:tc>
                <a:tc>
                  <a:txBody>
                    <a:bodyPr/>
                    <a:lstStyle/>
                    <a:p>
                      <a:pPr algn="just" fontAlgn="t"/>
                      <a:r>
                        <a:rPr lang="en-US">
                          <a:solidFill>
                            <a:srgbClr val="333333"/>
                          </a:solidFill>
                          <a:effectLst/>
                          <a:latin typeface="+mn-lt"/>
                        </a:rPr>
                        <a:t>Left to Right</a:t>
                      </a:r>
                    </a:p>
                  </a:txBody>
                  <a:tcPr marL="50800" marR="50800" marT="50800" marB="50800"/>
                </a:tc>
                <a:extLst>
                  <a:ext uri="{0D108BD9-81ED-4DB2-BD59-A6C34878D82A}">
                    <a16:rowId xmlns:a16="http://schemas.microsoft.com/office/drawing/2014/main" val="4212618796"/>
                  </a:ext>
                </a:extLst>
              </a:tr>
              <a:tr h="544840">
                <a:tc>
                  <a:txBody>
                    <a:bodyPr/>
                    <a:lstStyle/>
                    <a:p>
                      <a:pPr algn="just" fontAlgn="t"/>
                      <a:r>
                        <a:rPr lang="en-US">
                          <a:solidFill>
                            <a:srgbClr val="333333"/>
                          </a:solidFill>
                          <a:effectLst/>
                          <a:latin typeface="+mn-lt"/>
                        </a:rPr>
                        <a:t>+, -</a:t>
                      </a:r>
                    </a:p>
                  </a:txBody>
                  <a:tcPr marL="50800" marR="50800" marT="50800" marB="50800"/>
                </a:tc>
                <a:tc>
                  <a:txBody>
                    <a:bodyPr/>
                    <a:lstStyle/>
                    <a:p>
                      <a:pPr algn="just" fontAlgn="t"/>
                      <a:r>
                        <a:rPr lang="en-US" dirty="0">
                          <a:solidFill>
                            <a:srgbClr val="333333"/>
                          </a:solidFill>
                          <a:effectLst/>
                          <a:latin typeface="+mn-lt"/>
                        </a:rPr>
                        <a:t>Left to Right</a:t>
                      </a:r>
                    </a:p>
                  </a:txBody>
                  <a:tcPr marL="50800" marR="50800" marT="50800" marB="50800"/>
                </a:tc>
                <a:extLst>
                  <a:ext uri="{0D108BD9-81ED-4DB2-BD59-A6C34878D82A}">
                    <a16:rowId xmlns:a16="http://schemas.microsoft.com/office/drawing/2014/main" val="252087158"/>
                  </a:ext>
                </a:extLst>
              </a:tr>
            </a:tbl>
          </a:graphicData>
        </a:graphic>
      </p:graphicFrame>
    </p:spTree>
    <p:extLst>
      <p:ext uri="{BB962C8B-B14F-4D97-AF65-F5344CB8AC3E}">
        <p14:creationId xmlns:p14="http://schemas.microsoft.com/office/powerpoint/2010/main" val="12307475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5">
    <wetp:webextensionref xmlns:r="http://schemas.openxmlformats.org/officeDocument/2006/relationships" r:id="rId1"/>
  </wetp:taskpane>
  <wetp:taskpane dockstate="right" visibility="0" width="525" row="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29E74724-FFFE-4B35-A961-D1065B78EB0C}">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5D85792-7D5A-48B5-873E-14DB2A318B36}">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TM02900720[[fn=Integral]]</Template>
  <TotalTime>579</TotalTime>
  <Words>2900</Words>
  <Application>Microsoft Office PowerPoint</Application>
  <PresentationFormat>On-screen Show (4:3)</PresentationFormat>
  <Paragraphs>540</Paragraphs>
  <Slides>44</Slides>
  <Notes>0</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Calibri</vt:lpstr>
      <vt:lpstr>inter-regular</vt:lpstr>
      <vt:lpstr>times new roman</vt:lpstr>
      <vt:lpstr>times new roman</vt:lpstr>
      <vt:lpstr>Tw Cen MT</vt:lpstr>
      <vt:lpstr>Tw Cen MT Condensed</vt:lpstr>
      <vt:lpstr>Wingdings</vt:lpstr>
      <vt:lpstr>Wingdings 3</vt:lpstr>
      <vt:lpstr>Integral</vt:lpstr>
      <vt:lpstr>  CS443 - Data Structures &amp; Algorithms Infix to Postfix, Prefix Conversion &amp; Evaluation </vt:lpstr>
      <vt:lpstr>What is an Expression?</vt:lpstr>
      <vt:lpstr>PowerPoint Presentation</vt:lpstr>
      <vt:lpstr>What is Infix notation? </vt:lpstr>
      <vt:lpstr>What is Infix notation? </vt:lpstr>
      <vt:lpstr>PowerPoint Presentation</vt:lpstr>
      <vt:lpstr>Operator’s Precedence</vt:lpstr>
      <vt:lpstr>PowerPoint Presentation</vt:lpstr>
      <vt:lpstr>Associativity Order</vt:lpstr>
      <vt:lpstr>Problem with Infix notation </vt:lpstr>
      <vt:lpstr>Problem with Infix notation </vt:lpstr>
      <vt:lpstr>Postfix Expressions</vt:lpstr>
      <vt:lpstr>Postfix Expression </vt:lpstr>
      <vt:lpstr>Conversion of Infix to Postfix </vt:lpstr>
      <vt:lpstr>Conversion of Infix to Postfix </vt:lpstr>
      <vt:lpstr>Conversion of Infix to Postfix </vt:lpstr>
      <vt:lpstr>PowerPoint Presentation</vt:lpstr>
      <vt:lpstr>PowerPoint Presentation</vt:lpstr>
      <vt:lpstr>PowerPoint Presentation</vt:lpstr>
      <vt:lpstr>  Evaluation of Postfix Expression  </vt:lpstr>
      <vt:lpstr>Evaluating Postfix Expression </vt:lpstr>
      <vt:lpstr>Evaluating Postfix Expression </vt:lpstr>
      <vt:lpstr>Postfix Expression </vt:lpstr>
      <vt:lpstr>PowerPoint Presentation</vt:lpstr>
      <vt:lpstr>PowerPoint Presentation</vt:lpstr>
      <vt:lpstr>PowerPoint Presentation</vt:lpstr>
      <vt:lpstr>PowerPoint Presentation</vt:lpstr>
      <vt:lpstr>Prefix Expressions</vt:lpstr>
      <vt:lpstr>What is Prefix conversion? </vt:lpstr>
      <vt:lpstr>What is Prefix conversion? </vt:lpstr>
      <vt:lpstr>What is Prefix conversion? </vt:lpstr>
      <vt:lpstr>Conversion of Infix to Prefix </vt:lpstr>
      <vt:lpstr>Conversion of Infix to Prefix </vt:lpstr>
      <vt:lpstr>Conversion of Infix to Prefix </vt:lpstr>
      <vt:lpstr>PowerPoint Presentation</vt:lpstr>
      <vt:lpstr>PowerPoint Presentation</vt:lpstr>
      <vt:lpstr>Conversion of Infix to Prefix </vt:lpstr>
      <vt:lpstr>PowerPoint Presentation</vt:lpstr>
      <vt:lpstr>  Evaluation of PREFIX Expression  </vt:lpstr>
      <vt:lpstr>Evaluating Prefix Expression </vt:lpstr>
      <vt:lpstr>PowerPoint Presentation</vt:lpstr>
      <vt:lpstr>PowerPoint Presentation</vt:lpstr>
      <vt:lpstr>PowerPoint Presentation</vt:lpstr>
      <vt:lpstr>PowerPoint Presentation</vt:lpstr>
    </vt:vector>
  </TitlesOfParts>
  <Company>SoftNet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192</dc:title>
  <dc:creator>Shamail</dc:creator>
  <cp:lastModifiedBy>UIIT</cp:lastModifiedBy>
  <cp:revision>184</cp:revision>
  <dcterms:created xsi:type="dcterms:W3CDTF">2003-12-30T16:46:55Z</dcterms:created>
  <dcterms:modified xsi:type="dcterms:W3CDTF">2022-11-28T09:00:01Z</dcterms:modified>
</cp:coreProperties>
</file>